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70" r:id="rId3"/>
    <p:sldId id="257" r:id="rId4"/>
    <p:sldId id="271" r:id="rId5"/>
    <p:sldId id="275" r:id="rId6"/>
    <p:sldId id="274" r:id="rId7"/>
    <p:sldId id="27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9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99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95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2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13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13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35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83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08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08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75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C19-1213-4B8F-9C60-BCF9D9EB1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7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579753" y="4857221"/>
            <a:ext cx="8124825" cy="995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6200" indent="0" algn="ctr">
              <a:buNone/>
            </a:pPr>
            <a:r>
              <a:rPr lang="es-MX" sz="4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 BONNIE" panose="02000000000000000000" pitchFamily="2" charset="0"/>
              </a:rPr>
              <a:t>ORGANIZACIÓN Y CALIDAD DEL RECURSO HUMANO</a:t>
            </a:r>
            <a:endParaRPr lang="es-MX" sz="4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 BONNIE" panose="020000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18" y="3105884"/>
            <a:ext cx="3888294" cy="158498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34067" y="2032000"/>
            <a:ext cx="5588000" cy="643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latin typeface="Arial Narrow" panose="020B0606020202030204" pitchFamily="34" charset="0"/>
              </a:rPr>
              <a:t>PROCEDIMIENTO</a:t>
            </a:r>
            <a:endParaRPr lang="es-MX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24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0765" y="3659393"/>
            <a:ext cx="88332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MX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MX" sz="1600" b="1" dirty="0">
              <a:solidFill>
                <a:srgbClr val="22222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 Narrow" panose="020B0606020202030204" pitchFamily="34" charset="0"/>
              </a:rPr>
              <a:t>.</a:t>
            </a:r>
            <a:endParaRPr lang="es-MX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85216" y="6339786"/>
            <a:ext cx="8449187" cy="518214"/>
            <a:chOff x="466344" y="6251421"/>
            <a:chExt cx="8449187" cy="51821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9" name="Conector recto de flecha 8">
              <a:hlinkClick r:id="" action="ppaction://noaction"/>
            </p:cNvPr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85936"/>
              </p:ext>
            </p:extLst>
          </p:nvPr>
        </p:nvGraphicFramePr>
        <p:xfrm>
          <a:off x="246757" y="929062"/>
          <a:ext cx="8659500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163">
                  <a:extLst>
                    <a:ext uri="{9D8B030D-6E8A-4147-A177-3AD203B41FA5}">
                      <a16:colId xmlns:a16="http://schemas.microsoft.com/office/drawing/2014/main" val="1535090888"/>
                    </a:ext>
                  </a:extLst>
                </a:gridCol>
                <a:gridCol w="7260337">
                  <a:extLst>
                    <a:ext uri="{9D8B030D-6E8A-4147-A177-3AD203B41FA5}">
                      <a16:colId xmlns:a16="http://schemas.microsoft.com/office/drawing/2014/main" val="2382709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dirty="0" smtClean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META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smtClean="0">
                          <a:solidFill>
                            <a:srgbClr val="222222"/>
                          </a:solidFill>
                          <a:latin typeface="Arial Narrow" panose="020B0606020202030204" pitchFamily="34" charset="0"/>
                        </a:rPr>
                        <a:t>La Secretaría de Finanzas y Administración a través de la Dirección de Administración y la Dirección de Recursos Humanos, en coordinación con las Dependencias y Unidades Académicas realizarán las actividades pertinentes que permitan c</a:t>
                      </a:r>
                      <a:r>
                        <a:rPr lang="es-MX" sz="1400" b="0" i="0" dirty="0" smtClean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</a:rPr>
                        <a:t>oadyuvar al cumplimiento del Cuestionario de Control Interno, dando respuesta  a las recomendaciones no atendidas de la Auditoria del Desempeño, emitidas por la ASEN en el Ejercicio Fiscal de la Cuenta Pública 2016 para la Universidad Autónoma de Nayarit.</a:t>
                      </a:r>
                      <a:endParaRPr lang="es-MX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2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rgbClr val="222222"/>
                          </a:solidFill>
                          <a:latin typeface="Arial Narrow" panose="020B0606020202030204" pitchFamily="34" charset="0"/>
                        </a:rPr>
                        <a:t>OBJETIVO GENERAL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>
                          <a:latin typeface="Arial Narrow" panose="020B0606020202030204" pitchFamily="34" charset="0"/>
                        </a:rPr>
                        <a:t>Solventar el Cuestionario de Control Interno de la Auditoría al Desempeño, referente a Ambiente de Control y Evaluación de Riesgos, emitido por la Auditoria Superior del Estado de Nayarit, para reforzar la cultura en materia de control interno y administración de riesgos que garantice el cumplimiento de los objetivos, la normativa y la transparencia de la gestión administrativa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8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 smtClean="0">
                          <a:solidFill>
                            <a:srgbClr val="222222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OBJETIVOS ESPECÍFICOS</a:t>
                      </a:r>
                      <a:endParaRPr lang="es-MX" sz="1600" b="1" kern="1200" dirty="0">
                        <a:solidFill>
                          <a:srgbClr val="22222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Contar con una estructura orgánica general que de soporte a las funciones sustantivas de la universidad y que impulse a la mejora de la función administrativa institucional.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Elaborar los manuales de organización específicos de las áreas estratégicas.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Actualizar el Catálogo de Puestos Administrativos y Manuales (CPAM) mediante la aplicación de la encuesta a los trabajadores de las Unidades Académicas y Dependencias de la Universidad.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Contar con Perfiles de Puestos (PP) que contenga los requisitos y calificaciones personales exigidos para el cumplimiento satisfactorio de las tareas del trabajador dentro de la institución, y que se a congruente con el CPAM. Identificar, analizar y evaluar los posibles riesgos administrativos de la UAN.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Elaborar un Sistema de Evaluación del Desempeño que acredite el cumplimiento de las obligaciones laborales del trabajador  y que documente cuán productivo es un empleado y en qué áreas podría mejorar.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Establecer un Programa de Capacitación del personal actualizado de acuerdo a la información que arroje la evaluación del desempeño y necesidades del trabajador.</a:t>
                      </a:r>
                    </a:p>
                    <a:p>
                      <a:pPr marL="182563" indent="-182563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es-MX" sz="1200" dirty="0" smtClean="0">
                          <a:latin typeface="Arial Narrow" panose="020B0606020202030204" pitchFamily="34" charset="0"/>
                        </a:rPr>
                        <a:t>Documentar los procedimientos operativos y generales de los procesos directivos estratégicos y de apoyo.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0991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04" y="181759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ORGANIZACIÓN Y CALIDAD DEL RECURSO HUMANO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8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7504" y="814355"/>
            <a:ext cx="8928992" cy="5350949"/>
            <a:chOff x="107504" y="814355"/>
            <a:chExt cx="8928992" cy="5350949"/>
          </a:xfrm>
        </p:grpSpPr>
        <p:sp>
          <p:nvSpPr>
            <p:cNvPr id="9" name="9 Rectángulo redondeado"/>
            <p:cNvSpPr/>
            <p:nvPr/>
          </p:nvSpPr>
          <p:spPr>
            <a:xfrm>
              <a:off x="179512" y="1772816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ISO 9001:2015</a:t>
              </a:r>
            </a:p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NMX-CC-9001-IMNC-2015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11 Rectángulo redondeado"/>
            <p:cNvSpPr/>
            <p:nvPr/>
          </p:nvSpPr>
          <p:spPr>
            <a:xfrm>
              <a:off x="179512" y="2348880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OHSAS 18001:2007</a:t>
              </a:r>
            </a:p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NMX-SAST-001-IMNC-2008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1" name="29 Conector recto"/>
            <p:cNvCxnSpPr/>
            <p:nvPr/>
          </p:nvCxnSpPr>
          <p:spPr>
            <a:xfrm>
              <a:off x="1833067" y="908720"/>
              <a:ext cx="0" cy="4308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31 CuadroTexto"/>
            <p:cNvSpPr txBox="1"/>
            <p:nvPr/>
          </p:nvSpPr>
          <p:spPr>
            <a:xfrm>
              <a:off x="175569" y="814355"/>
              <a:ext cx="15121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REQUISITOS LEGALES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50 Rectángulo redondeado"/>
            <p:cNvSpPr/>
            <p:nvPr/>
          </p:nvSpPr>
          <p:spPr>
            <a:xfrm>
              <a:off x="1979712" y="2636912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Organigrama Institucional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52 Rectángulo redondeado"/>
            <p:cNvSpPr/>
            <p:nvPr/>
          </p:nvSpPr>
          <p:spPr>
            <a:xfrm>
              <a:off x="1979712" y="3212976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Manual de organización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57 CuadroTexto"/>
            <p:cNvSpPr txBox="1"/>
            <p:nvPr/>
          </p:nvSpPr>
          <p:spPr>
            <a:xfrm>
              <a:off x="1979712" y="908720"/>
              <a:ext cx="1584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DRH-DA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58 Rectángulo redondeado"/>
            <p:cNvSpPr/>
            <p:nvPr/>
          </p:nvSpPr>
          <p:spPr>
            <a:xfrm>
              <a:off x="3779912" y="3284984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Capacitación de acuerdo a competencias.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59 Rectángulo redondeado"/>
            <p:cNvSpPr/>
            <p:nvPr/>
          </p:nvSpPr>
          <p:spPr>
            <a:xfrm>
              <a:off x="3779912" y="3861048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Programa Anual de Capacitación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65 CuadroTexto"/>
            <p:cNvSpPr txBox="1"/>
            <p:nvPr/>
          </p:nvSpPr>
          <p:spPr>
            <a:xfrm>
              <a:off x="3779912" y="908720"/>
              <a:ext cx="1512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DRH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66 Rectángulo redondeado"/>
            <p:cNvSpPr/>
            <p:nvPr/>
          </p:nvSpPr>
          <p:spPr>
            <a:xfrm>
              <a:off x="5588236" y="2708920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Comisiones de seguridad e higiene por área.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67 Rectángulo redondeado"/>
            <p:cNvSpPr/>
            <p:nvPr/>
          </p:nvSpPr>
          <p:spPr>
            <a:xfrm>
              <a:off x="5588236" y="3861048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Matriz de identificación de riesgos laborales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70 CuadroTexto"/>
            <p:cNvSpPr txBox="1"/>
            <p:nvPr/>
          </p:nvSpPr>
          <p:spPr>
            <a:xfrm>
              <a:off x="5580112" y="908720"/>
              <a:ext cx="1512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DRH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72 Rectángulo redondeado"/>
            <p:cNvSpPr/>
            <p:nvPr/>
          </p:nvSpPr>
          <p:spPr>
            <a:xfrm>
              <a:off x="7380312" y="2492896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Manual de Calidad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76 CuadroTexto"/>
            <p:cNvSpPr txBox="1"/>
            <p:nvPr/>
          </p:nvSpPr>
          <p:spPr>
            <a:xfrm>
              <a:off x="7380312" y="908720"/>
              <a:ext cx="15121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anose="020B0606020202030204" pitchFamily="34" charset="0"/>
                </a:rPr>
                <a:t>DA</a:t>
              </a:r>
              <a:endParaRPr lang="es-ES" b="1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83 Rectángulo redondeado"/>
            <p:cNvSpPr/>
            <p:nvPr/>
          </p:nvSpPr>
          <p:spPr>
            <a:xfrm>
              <a:off x="179512" y="2996952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ISO 9000:2015</a:t>
              </a:r>
            </a:p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NMX-CC-9000-IMNC-2015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84 Rectángulo redondeado"/>
            <p:cNvSpPr/>
            <p:nvPr/>
          </p:nvSpPr>
          <p:spPr>
            <a:xfrm>
              <a:off x="179512" y="3645024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ISO 31000:2009</a:t>
              </a:r>
            </a:p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NMX-SAST-31000-IMNC-2016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85 Rectángulo redondeado"/>
            <p:cNvSpPr/>
            <p:nvPr/>
          </p:nvSpPr>
          <p:spPr>
            <a:xfrm>
              <a:off x="179512" y="4293096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ISO 10004:2012</a:t>
              </a:r>
            </a:p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NMX-CC-10004-IMNC-2017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86 Rectángulo redondeado"/>
            <p:cNvSpPr/>
            <p:nvPr/>
          </p:nvSpPr>
          <p:spPr>
            <a:xfrm>
              <a:off x="1979712" y="3861048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Descriptivo y perfiles de puesto de acuerdo a competencias.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87 Rectángulo redondeado"/>
            <p:cNvSpPr/>
            <p:nvPr/>
          </p:nvSpPr>
          <p:spPr>
            <a:xfrm>
              <a:off x="1979712" y="4509120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Evaluación al desempeño.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89 Rectángulo redondeado"/>
            <p:cNvSpPr/>
            <p:nvPr/>
          </p:nvSpPr>
          <p:spPr>
            <a:xfrm>
              <a:off x="179512" y="4941168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Normas Oficiales Mexicanas STPS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90 Rectángulo redondeado"/>
            <p:cNvSpPr/>
            <p:nvPr/>
          </p:nvSpPr>
          <p:spPr>
            <a:xfrm>
              <a:off x="179512" y="5589240"/>
              <a:ext cx="158417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Ley Federal del Trabajo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91 Rectángulo redondeado"/>
            <p:cNvSpPr/>
            <p:nvPr/>
          </p:nvSpPr>
          <p:spPr>
            <a:xfrm>
              <a:off x="3779912" y="4437112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Ambiente de Trabajo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93 Rectángulo redondeado"/>
            <p:cNvSpPr/>
            <p:nvPr/>
          </p:nvSpPr>
          <p:spPr>
            <a:xfrm>
              <a:off x="5588236" y="4437112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Matriz de identificación de requisitos legales y otros.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94 Rectángulo redondeado"/>
            <p:cNvSpPr/>
            <p:nvPr/>
          </p:nvSpPr>
          <p:spPr>
            <a:xfrm>
              <a:off x="5588236" y="5013176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Procedimiento de investigación de accidentes.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95 Rectángulo redondeado"/>
            <p:cNvSpPr/>
            <p:nvPr/>
          </p:nvSpPr>
          <p:spPr>
            <a:xfrm>
              <a:off x="3801368" y="2708920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Inducción a la Universidad Autónoma de Nayarit.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97 Rectángulo redondeado"/>
            <p:cNvSpPr/>
            <p:nvPr/>
          </p:nvSpPr>
          <p:spPr>
            <a:xfrm>
              <a:off x="5583188" y="2141984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Política de Seguridad e Higiene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98 Rectángulo redondeado"/>
            <p:cNvSpPr/>
            <p:nvPr/>
          </p:nvSpPr>
          <p:spPr>
            <a:xfrm>
              <a:off x="5614752" y="3284984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Diagnostico Situacional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99 Rectángulo redondeado"/>
            <p:cNvSpPr/>
            <p:nvPr/>
          </p:nvSpPr>
          <p:spPr>
            <a:xfrm>
              <a:off x="7380312" y="3068960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Procedimiento de Acciones correctivas.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100 Rectángulo redondeado"/>
            <p:cNvSpPr/>
            <p:nvPr/>
          </p:nvSpPr>
          <p:spPr>
            <a:xfrm>
              <a:off x="7380312" y="3645024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Procedimiento de información documentada..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101 Rectángulo redondeado"/>
            <p:cNvSpPr/>
            <p:nvPr/>
          </p:nvSpPr>
          <p:spPr>
            <a:xfrm>
              <a:off x="7380312" y="4221088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Procedimiento para auditorias internas.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102 Rectángulo redondeado"/>
            <p:cNvSpPr/>
            <p:nvPr/>
          </p:nvSpPr>
          <p:spPr>
            <a:xfrm>
              <a:off x="7380312" y="4797152"/>
              <a:ext cx="1584176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Riegos y oportunidades.</a:t>
              </a:r>
              <a:endParaRPr lang="es-E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1" name="2 Conector angular"/>
            <p:cNvCxnSpPr>
              <a:stCxn id="45" idx="0"/>
              <a:endCxn id="46" idx="0"/>
            </p:cNvCxnSpPr>
            <p:nvPr/>
          </p:nvCxnSpPr>
          <p:spPr>
            <a:xfrm rot="16200000" flipH="1">
              <a:off x="1473986" y="1198422"/>
              <a:ext cx="792088" cy="1796861"/>
            </a:xfrm>
            <a:prstGeom prst="bentConnector3">
              <a:avLst>
                <a:gd name="adj1" fmla="val -2886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10 Conector angular"/>
            <p:cNvCxnSpPr>
              <a:stCxn id="46" idx="2"/>
              <a:endCxn id="47" idx="2"/>
            </p:cNvCxnSpPr>
            <p:nvPr/>
          </p:nvCxnSpPr>
          <p:spPr>
            <a:xfrm rot="16200000" flipH="1">
              <a:off x="3670230" y="4111406"/>
              <a:ext cx="12700" cy="1803539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13 Conector angular"/>
            <p:cNvCxnSpPr>
              <a:stCxn id="47" idx="0"/>
              <a:endCxn id="48" idx="0"/>
            </p:cNvCxnSpPr>
            <p:nvPr/>
          </p:nvCxnSpPr>
          <p:spPr>
            <a:xfrm rot="5400000" flipH="1" flipV="1">
              <a:off x="5220072" y="1340768"/>
              <a:ext cx="504056" cy="1800200"/>
            </a:xfrm>
            <a:prstGeom prst="bentConnector3">
              <a:avLst>
                <a:gd name="adj1" fmla="val 145352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15 Conector angular"/>
            <p:cNvCxnSpPr>
              <a:stCxn id="48" idx="2"/>
              <a:endCxn id="49" idx="2"/>
            </p:cNvCxnSpPr>
            <p:nvPr/>
          </p:nvCxnSpPr>
          <p:spPr>
            <a:xfrm rot="5400000" flipH="1" flipV="1">
              <a:off x="7182290" y="4599130"/>
              <a:ext cx="180020" cy="1800200"/>
            </a:xfrm>
            <a:prstGeom prst="bentConnector3">
              <a:avLst>
                <a:gd name="adj1" fmla="val -126986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16 Rectángulo"/>
            <p:cNvSpPr/>
            <p:nvPr/>
          </p:nvSpPr>
          <p:spPr>
            <a:xfrm>
              <a:off x="107504" y="1700808"/>
              <a:ext cx="1728192" cy="44644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6" name="54 Rectángulo"/>
            <p:cNvSpPr/>
            <p:nvPr/>
          </p:nvSpPr>
          <p:spPr>
            <a:xfrm>
              <a:off x="1904365" y="2492896"/>
              <a:ext cx="1728192" cy="2520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7" name="60 Rectángulo"/>
            <p:cNvSpPr/>
            <p:nvPr/>
          </p:nvSpPr>
          <p:spPr>
            <a:xfrm>
              <a:off x="3707904" y="2492896"/>
              <a:ext cx="1728192" cy="2520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8" name="61 Rectángulo"/>
            <p:cNvSpPr/>
            <p:nvPr/>
          </p:nvSpPr>
          <p:spPr>
            <a:xfrm>
              <a:off x="5508104" y="1988840"/>
              <a:ext cx="1728192" cy="360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 Narrow" panose="020B0606020202030204" pitchFamily="34" charset="0"/>
              </a:endParaRPr>
            </a:p>
          </p:txBody>
        </p:sp>
        <p:sp>
          <p:nvSpPr>
            <p:cNvPr id="49" name="64 Rectángulo"/>
            <p:cNvSpPr/>
            <p:nvPr/>
          </p:nvSpPr>
          <p:spPr>
            <a:xfrm>
              <a:off x="7308304" y="2348880"/>
              <a:ext cx="1728192" cy="3060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 Narrow" panose="020B0606020202030204" pitchFamily="34" charset="0"/>
              </a:endParaRPr>
            </a:p>
          </p:txBody>
        </p:sp>
        <p:cxnSp>
          <p:nvCxnSpPr>
            <p:cNvPr id="50" name="27 Conector angular"/>
            <p:cNvCxnSpPr/>
            <p:nvPr/>
          </p:nvCxnSpPr>
          <p:spPr>
            <a:xfrm rot="5400000">
              <a:off x="4383739" y="2186862"/>
              <a:ext cx="756084" cy="7200800"/>
            </a:xfrm>
            <a:prstGeom prst="bentConnector3">
              <a:avLst>
                <a:gd name="adj1" fmla="val 12897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71 Conector recto"/>
            <p:cNvCxnSpPr/>
            <p:nvPr/>
          </p:nvCxnSpPr>
          <p:spPr>
            <a:xfrm>
              <a:off x="3635896" y="908720"/>
              <a:ext cx="0" cy="4308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73 Conector recto"/>
            <p:cNvCxnSpPr/>
            <p:nvPr/>
          </p:nvCxnSpPr>
          <p:spPr>
            <a:xfrm>
              <a:off x="5436096" y="908720"/>
              <a:ext cx="0" cy="4308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74 Conector recto"/>
            <p:cNvCxnSpPr/>
            <p:nvPr/>
          </p:nvCxnSpPr>
          <p:spPr>
            <a:xfrm>
              <a:off x="7308304" y="908720"/>
              <a:ext cx="0" cy="4308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466344" y="6251421"/>
            <a:ext cx="8449187" cy="518214"/>
            <a:chOff x="466344" y="6251421"/>
            <a:chExt cx="8449187" cy="518214"/>
          </a:xfrm>
        </p:grpSpPr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59" name="Conector recto de flecha 58">
              <a:hlinkClick r:id="" action="ppaction://noaction"/>
            </p:cNvPr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Rectángulo 2"/>
          <p:cNvSpPr/>
          <p:nvPr/>
        </p:nvSpPr>
        <p:spPr>
          <a:xfrm>
            <a:off x="107504" y="108607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PROCEDIMIENTO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85216" y="6339786"/>
            <a:ext cx="8449187" cy="518214"/>
            <a:chOff x="466344" y="6251421"/>
            <a:chExt cx="8449187" cy="51821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7" name="Conector recto de flecha 6">
              <a:hlinkClick r:id="" action="ppaction://noaction"/>
            </p:cNvPr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ángulo 7"/>
          <p:cNvSpPr/>
          <p:nvPr/>
        </p:nvSpPr>
        <p:spPr>
          <a:xfrm>
            <a:off x="107504" y="108607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rial Narrow" panose="020B0606020202030204" pitchFamily="34" charset="0"/>
              </a:rPr>
              <a:t>ENCUESTA PARA ACTUALIZAR EL CATÁLOGO DE PUESTOS Y PESFILES DE PUESTOS</a:t>
            </a:r>
            <a:endParaRPr lang="es-MX" b="1" dirty="0"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1515" t="9190" r="12925" b="11083"/>
          <a:stretch/>
        </p:blipFill>
        <p:spPr>
          <a:xfrm>
            <a:off x="4645152" y="990025"/>
            <a:ext cx="4096512" cy="5166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3573" t="9190" r="50840" b="11083"/>
          <a:stretch/>
        </p:blipFill>
        <p:spPr>
          <a:xfrm>
            <a:off x="335280" y="990024"/>
            <a:ext cx="4099560" cy="5166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86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66344" y="6251421"/>
            <a:ext cx="8449187" cy="518214"/>
            <a:chOff x="466344" y="6251421"/>
            <a:chExt cx="8449187" cy="51821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9" name="Conector recto de flecha 8"/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Rectángulo 10"/>
          <p:cNvSpPr/>
          <p:nvPr/>
        </p:nvSpPr>
        <p:spPr>
          <a:xfrm>
            <a:off x="107504" y="108607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CALENDARIO DE APLICACIÓN DE ENCUESTAS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303" t="29986" r="25784" b="12441"/>
          <a:stretch/>
        </p:blipFill>
        <p:spPr>
          <a:xfrm>
            <a:off x="283463" y="1298448"/>
            <a:ext cx="8634155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6344" y="6251421"/>
            <a:ext cx="8449187" cy="518214"/>
            <a:chOff x="466344" y="6251421"/>
            <a:chExt cx="8449187" cy="51821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Rectángulo 5"/>
          <p:cNvSpPr/>
          <p:nvPr/>
        </p:nvSpPr>
        <p:spPr>
          <a:xfrm>
            <a:off x="107504" y="108607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CALENDARIO DE APLICACIÓN DE ENCUESTAS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382" t="27023" r="25625" b="11311"/>
          <a:stretch/>
        </p:blipFill>
        <p:spPr>
          <a:xfrm>
            <a:off x="411480" y="1271016"/>
            <a:ext cx="8265004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6344" y="6251421"/>
            <a:ext cx="8449187" cy="518214"/>
            <a:chOff x="466344" y="6251421"/>
            <a:chExt cx="8449187" cy="51821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47" y="6251421"/>
              <a:ext cx="1271284" cy="5182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>
              <a:off x="466344" y="6510528"/>
              <a:ext cx="6372000" cy="9144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Rectángulo 5"/>
          <p:cNvSpPr/>
          <p:nvPr/>
        </p:nvSpPr>
        <p:spPr>
          <a:xfrm>
            <a:off x="107504" y="108607"/>
            <a:ext cx="8928992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Arial Narrow" panose="020B0606020202030204" pitchFamily="34" charset="0"/>
              </a:rPr>
              <a:t>CALENDARIO DE APLICACIÓN DE ENCUESTAS</a:t>
            </a:r>
            <a:endParaRPr lang="es-MX" sz="28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382" t="35065" r="25784" b="13570"/>
          <a:stretch/>
        </p:blipFill>
        <p:spPr>
          <a:xfrm>
            <a:off x="457200" y="1655064"/>
            <a:ext cx="8249194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453</Words>
  <Application>Microsoft Office PowerPoint</Application>
  <PresentationFormat>Presentación en pantalla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 BONNIE</vt:lpstr>
      <vt:lpstr>Arial</vt:lpstr>
      <vt:lpstr>Arial Narrow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Privada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Indira Ixtazihuatl Reyes Alvarado</dc:creator>
  <cp:lastModifiedBy>Indira Ixtazihuatl Reyes Alvarado</cp:lastModifiedBy>
  <cp:revision>56</cp:revision>
  <dcterms:created xsi:type="dcterms:W3CDTF">2018-06-06T19:04:17Z</dcterms:created>
  <dcterms:modified xsi:type="dcterms:W3CDTF">2018-06-20T16:44:06Z</dcterms:modified>
</cp:coreProperties>
</file>