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charts/chart13.xml" ContentType="application/vnd.openxmlformats-officedocument.drawingml.chart+xml"/>
  <Override PartName="/ppt/charts/chart14.xml" ContentType="application/vnd.openxmlformats-officedocument.drawingml.char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56" r:id="rId2"/>
    <p:sldId id="257" r:id="rId3"/>
    <p:sldId id="267" r:id="rId4"/>
    <p:sldId id="258" r:id="rId5"/>
    <p:sldId id="259" r:id="rId6"/>
    <p:sldId id="268" r:id="rId7"/>
    <p:sldId id="269" r:id="rId8"/>
    <p:sldId id="270" r:id="rId9"/>
    <p:sldId id="260" r:id="rId10"/>
    <p:sldId id="261" r:id="rId11"/>
    <p:sldId id="262" r:id="rId12"/>
    <p:sldId id="263" r:id="rId13"/>
    <p:sldId id="264" r:id="rId14"/>
    <p:sldId id="265" r:id="rId15"/>
    <p:sldId id="266"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B78C"/>
    <a:srgbClr val="A1A141"/>
    <a:srgbClr val="B3CD15"/>
    <a:srgbClr val="A9B81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DMIN7\Documents\CPU%20Anterior\Carpeta%20Servicio%20Social\Procedimiento%20de%20SS\Encuestas\Objetivo%20de%20Calidad\NUEVO%20OBJETIVO%20DE%20CALIDA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DMIN7\Documents\CPU%20Anterior\Carpeta%20Servicio%20Social\Procedimiento%20de%20SS\Encuestas\Satisfacci&#243;n%20al%20Cliente\Satisfacci&#243;n%20al%20cliente%20Febrero%2010%20-%20Julio%2010.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ADMIN7\Documents\CPU%20Anterior\Carpeta%20Servicio%20Social\Procedimiento%20de%20SS\Encuestas\Satisfacci&#243;n%20al%20Cliente\Satisfacci&#243;n%20al%20cliente%20Agosto%2009%20-Febrero%2010.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ADMIN7\Documents\CPU%20Anterior\Carpeta%20Servicio%20Social\Procedimiento%20de%20SS\Encuestas\Satisfacci&#243;n%20al%20Cliente\Satisfacci&#243;n%20al%20cliente%20Febrero%2010%20-%20Julio%2010.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SNC\SERVICIOS%20NO%20CONFORME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DMIN7\Documents\CPU%20Anterior\Carpeta%20Servicio%20Social\Procedimiento%20de%20SS\Encuestas\Encuesta%20de%20Ambiente%20de%20Trabajo\690.%20DIRECCION%20DE%20SERV.%20SOCIAL%20Y%20BECAS\690.%20SERVICIO%20SOCIAL%20Y%20BECA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title>
      <c:tx>
        <c:rich>
          <a:bodyPr rot="0" anchor="ctr" anchorCtr="0"/>
          <a:lstStyle/>
          <a:p>
            <a:pPr algn="just">
              <a:defRPr sz="1600" b="1">
                <a:solidFill>
                  <a:schemeClr val="tx1"/>
                </a:solidFill>
                <a:latin typeface="Arial" pitchFamily="34" charset="0"/>
                <a:cs typeface="Arial" pitchFamily="34" charset="0"/>
              </a:defRPr>
            </a:pPr>
            <a:r>
              <a:rPr lang="es-ES" sz="1600" b="1" dirty="0">
                <a:solidFill>
                  <a:schemeClr val="tx1"/>
                </a:solidFill>
                <a:latin typeface="Arial" pitchFamily="34" charset="0"/>
                <a:cs typeface="Arial" pitchFamily="34" charset="0"/>
              </a:rPr>
              <a:t>Disminuir</a:t>
            </a:r>
            <a:r>
              <a:rPr lang="es-ES" sz="1600" b="1" baseline="0" dirty="0">
                <a:solidFill>
                  <a:schemeClr val="tx1"/>
                </a:solidFill>
                <a:latin typeface="Arial" pitchFamily="34" charset="0"/>
                <a:cs typeface="Arial" pitchFamily="34" charset="0"/>
              </a:rPr>
              <a:t> a 5 días hábiles la elaboración y validación de los documentos de asignación y liberación del servicio  social, a partir del 15 de marzo del 2010. </a:t>
            </a:r>
            <a:endParaRPr lang="es-ES" sz="1600" b="1" dirty="0">
              <a:solidFill>
                <a:schemeClr val="tx1"/>
              </a:solidFill>
              <a:latin typeface="Arial" pitchFamily="34" charset="0"/>
              <a:cs typeface="Arial" pitchFamily="34" charset="0"/>
            </a:endParaRPr>
          </a:p>
        </c:rich>
      </c:tx>
      <c:layout/>
    </c:title>
    <c:view3D>
      <c:rotX val="30"/>
      <c:perspective val="30"/>
    </c:view3D>
    <c:plotArea>
      <c:layout>
        <c:manualLayout>
          <c:layoutTarget val="inner"/>
          <c:xMode val="edge"/>
          <c:yMode val="edge"/>
          <c:x val="9.8689685528439541E-2"/>
          <c:y val="0.28384770421071381"/>
          <c:w val="0.78171702450237202"/>
          <c:h val="0.54987367993628644"/>
        </c:manualLayout>
      </c:layout>
      <c:pie3DChart>
        <c:varyColors val="1"/>
        <c:ser>
          <c:idx val="0"/>
          <c:order val="0"/>
          <c:explosion val="25"/>
          <c:dPt>
            <c:idx val="0"/>
            <c:spPr>
              <a:solidFill>
                <a:srgbClr val="FF0000"/>
              </a:solidFill>
            </c:spPr>
          </c:dPt>
          <c:dPt>
            <c:idx val="1"/>
            <c:spPr>
              <a:solidFill>
                <a:srgbClr val="FFFF00"/>
              </a:solidFill>
            </c:spPr>
          </c:dPt>
          <c:dLbls>
            <c:dLbl>
              <c:idx val="0"/>
              <c:layout>
                <c:manualLayout>
                  <c:x val="0.13769658792650918"/>
                  <c:y val="-7.5626753552357692E-2"/>
                </c:manualLayout>
              </c:layout>
              <c:showCatName val="1"/>
              <c:showPercent val="1"/>
            </c:dLbl>
            <c:dLbl>
              <c:idx val="1"/>
              <c:layout>
                <c:manualLayout>
                  <c:x val="-0.11019611678974923"/>
                  <c:y val="9.5128845568624276E-2"/>
                </c:manualLayout>
              </c:layout>
              <c:showCatName val="1"/>
              <c:showPercent val="1"/>
            </c:dLbl>
            <c:txPr>
              <a:bodyPr/>
              <a:lstStyle/>
              <a:p>
                <a:pPr>
                  <a:defRPr sz="1400" b="1">
                    <a:solidFill>
                      <a:schemeClr val="tx1"/>
                    </a:solidFill>
                    <a:latin typeface="Arial" pitchFamily="34" charset="0"/>
                    <a:cs typeface="Arial" pitchFamily="34" charset="0"/>
                  </a:defRPr>
                </a:pPr>
                <a:endParaRPr lang="es-ES"/>
              </a:p>
            </c:txPr>
            <c:showCatName val="1"/>
            <c:showPercent val="1"/>
          </c:dLbls>
          <c:cat>
            <c:strRef>
              <c:f>Agosto!$Q$6:$R$6</c:f>
              <c:strCache>
                <c:ptCount val="2"/>
                <c:pt idx="0">
                  <c:v>Logrado</c:v>
                </c:pt>
                <c:pt idx="1">
                  <c:v>No Logrado</c:v>
                </c:pt>
              </c:strCache>
            </c:strRef>
          </c:cat>
          <c:val>
            <c:numRef>
              <c:f>Agosto!$Q$7:$R$7</c:f>
              <c:numCache>
                <c:formatCode>General</c:formatCode>
                <c:ptCount val="2"/>
                <c:pt idx="0">
                  <c:v>1514</c:v>
                </c:pt>
                <c:pt idx="1">
                  <c:v>118</c:v>
                </c:pt>
              </c:numCache>
            </c:numRef>
          </c:val>
        </c:ser>
        <c:dLbls>
          <c:showCatName val="1"/>
          <c:showPercent val="1"/>
        </c:dLbls>
      </c:pie3DChart>
    </c:plotArea>
    <c:plotVisOnly val="1"/>
  </c:chart>
  <c:spPr>
    <a:ln>
      <a:noFill/>
    </a:ln>
  </c:sp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solidFill>
                  <a:schemeClr val="tx1"/>
                </a:solidFill>
              </a:defRPr>
            </a:pPr>
            <a:r>
              <a:rPr lang="es-ES" dirty="0">
                <a:solidFill>
                  <a:schemeClr val="tx1"/>
                </a:solidFill>
              </a:rPr>
              <a:t>POSIBILIDAD DE CREATIVIDAD E INICIATIVA</a:t>
            </a:r>
          </a:p>
        </c:rich>
      </c:tx>
    </c:title>
    <c:view3D>
      <c:rotX val="30"/>
      <c:perspective val="30"/>
    </c:view3D>
    <c:plotArea>
      <c:layout>
        <c:manualLayout>
          <c:layoutTarget val="inner"/>
          <c:xMode val="edge"/>
          <c:yMode val="edge"/>
          <c:x val="0.13541694217314104"/>
          <c:y val="0.17883739959150996"/>
          <c:w val="0.73254816025355363"/>
          <c:h val="0.7599634902821184"/>
        </c:manualLayout>
      </c:layout>
      <c:pie3DChart>
        <c:varyColors val="1"/>
        <c:ser>
          <c:idx val="0"/>
          <c:order val="0"/>
          <c:explosion val="25"/>
          <c:dPt>
            <c:idx val="0"/>
            <c:spPr>
              <a:solidFill>
                <a:srgbClr val="A1A141"/>
              </a:solidFill>
            </c:spPr>
          </c:dPt>
          <c:dPt>
            <c:idx val="1"/>
            <c:spPr>
              <a:solidFill>
                <a:srgbClr val="2BB78C"/>
              </a:solidFill>
            </c:spPr>
          </c:dPt>
          <c:dLbls>
            <c:txPr>
              <a:bodyPr/>
              <a:lstStyle/>
              <a:p>
                <a:pPr>
                  <a:defRPr sz="1400">
                    <a:solidFill>
                      <a:schemeClr val="tx1"/>
                    </a:solidFill>
                  </a:defRPr>
                </a:pPr>
                <a:endParaRPr lang="es-ES"/>
              </a:p>
            </c:txPr>
            <c:showPercent val="1"/>
          </c:dLbls>
          <c:cat>
            <c:strRef>
              <c:f>'CREATIVIDAD E INICIATIVA'!$J$16:$J$17</c:f>
              <c:strCache>
                <c:ptCount val="2"/>
                <c:pt idx="0">
                  <c:v>LOGRADO </c:v>
                </c:pt>
                <c:pt idx="1">
                  <c:v>NO LOGRADO</c:v>
                </c:pt>
              </c:strCache>
            </c:strRef>
          </c:cat>
          <c:val>
            <c:numRef>
              <c:f>'CREATIVIDAD E INICIATIVA'!$K$16:$K$17</c:f>
              <c:numCache>
                <c:formatCode>General</c:formatCode>
                <c:ptCount val="2"/>
                <c:pt idx="0">
                  <c:v>70.535714285714292</c:v>
                </c:pt>
                <c:pt idx="1">
                  <c:v>29.46428571428573</c:v>
                </c:pt>
              </c:numCache>
            </c:numRef>
          </c:val>
        </c:ser>
        <c:dLbls>
          <c:showPercent val="1"/>
        </c:dLbls>
      </c:pie3DChart>
      <c:spPr>
        <a:noFill/>
        <a:ln w="25400">
          <a:noFill/>
        </a:ln>
      </c:spPr>
    </c:plotArea>
    <c:legend>
      <c:legendPos val="r"/>
      <c:layout>
        <c:manualLayout>
          <c:xMode val="edge"/>
          <c:yMode val="edge"/>
          <c:x val="6.651735750012383E-2"/>
          <c:y val="0.8211937243340387"/>
          <c:w val="0.34857698212251798"/>
          <c:h val="0.11493434204923542"/>
        </c:manualLayout>
      </c:layout>
      <c:txPr>
        <a:bodyPr/>
        <a:lstStyle/>
        <a:p>
          <a:pPr>
            <a:defRPr sz="1200">
              <a:solidFill>
                <a:schemeClr val="tx1"/>
              </a:solidFill>
            </a:defRPr>
          </a:pPr>
          <a:endParaRPr lang="es-ES"/>
        </a:p>
      </c:txPr>
    </c:legend>
    <c:plotVisOnly val="1"/>
    <c:dispBlanksAs val="zero"/>
  </c:chart>
  <c:spPr>
    <a:ln>
      <a:noFill/>
    </a:ln>
  </c:spPr>
  <c:txPr>
    <a:bodyPr/>
    <a:lstStyle/>
    <a:p>
      <a:pPr>
        <a:defRPr>
          <a:latin typeface="Arial" pitchFamily="34" charset="0"/>
          <a:cs typeface="Arial" pitchFamily="34" charset="0"/>
        </a:defRPr>
      </a:pPr>
      <a:endParaRPr lang="es-E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solidFill>
                  <a:schemeClr val="tx1"/>
                </a:solidFill>
              </a:defRPr>
            </a:pPr>
            <a:r>
              <a:rPr lang="es-ES" dirty="0">
                <a:solidFill>
                  <a:schemeClr val="tx1"/>
                </a:solidFill>
              </a:rPr>
              <a:t>COMPAÑEROS DE TRABAJO</a:t>
            </a:r>
          </a:p>
        </c:rich>
      </c:tx>
    </c:title>
    <c:view3D>
      <c:rotX val="30"/>
      <c:perspective val="30"/>
    </c:view3D>
    <c:plotArea>
      <c:layout>
        <c:manualLayout>
          <c:layoutTarget val="inner"/>
          <c:xMode val="edge"/>
          <c:yMode val="edge"/>
          <c:x val="9.0526408847048739E-2"/>
          <c:y val="0.12171507264053591"/>
          <c:w val="0.81074530777992371"/>
          <c:h val="0.83817633643429923"/>
        </c:manualLayout>
      </c:layout>
      <c:pie3DChart>
        <c:varyColors val="1"/>
        <c:ser>
          <c:idx val="0"/>
          <c:order val="0"/>
          <c:explosion val="25"/>
          <c:dPt>
            <c:idx val="1"/>
            <c:spPr>
              <a:solidFill>
                <a:srgbClr val="FF0000"/>
              </a:solidFill>
            </c:spPr>
          </c:dPt>
          <c:dLbls>
            <c:dLbl>
              <c:idx val="1"/>
              <c:spPr/>
              <c:txPr>
                <a:bodyPr/>
                <a:lstStyle/>
                <a:p>
                  <a:pPr>
                    <a:defRPr sz="1200">
                      <a:solidFill>
                        <a:schemeClr val="accent1">
                          <a:lumMod val="75000"/>
                        </a:schemeClr>
                      </a:solidFill>
                    </a:defRPr>
                  </a:pPr>
                  <a:endParaRPr lang="es-ES"/>
                </a:p>
              </c:txPr>
            </c:dLbl>
            <c:txPr>
              <a:bodyPr/>
              <a:lstStyle/>
              <a:p>
                <a:pPr>
                  <a:defRPr sz="1200">
                    <a:solidFill>
                      <a:schemeClr val="bg1"/>
                    </a:solidFill>
                  </a:defRPr>
                </a:pPr>
                <a:endParaRPr lang="es-ES"/>
              </a:p>
            </c:txPr>
            <c:showPercent val="1"/>
          </c:dLbls>
          <c:cat>
            <c:strRef>
              <c:f>'COMPAÑEROS DE TRABAJO'!$J$10:$J$11</c:f>
              <c:strCache>
                <c:ptCount val="2"/>
                <c:pt idx="0">
                  <c:v>LOGRADO </c:v>
                </c:pt>
                <c:pt idx="1">
                  <c:v>NO LOGRADO</c:v>
                </c:pt>
              </c:strCache>
            </c:strRef>
          </c:cat>
          <c:val>
            <c:numRef>
              <c:f>'COMPAÑEROS DE TRABAJO'!$K$10:$K$11</c:f>
              <c:numCache>
                <c:formatCode>General</c:formatCode>
                <c:ptCount val="2"/>
                <c:pt idx="0">
                  <c:v>77.445054945054963</c:v>
                </c:pt>
                <c:pt idx="1">
                  <c:v>22.554945054945051</c:v>
                </c:pt>
              </c:numCache>
            </c:numRef>
          </c:val>
        </c:ser>
        <c:dLbls>
          <c:showPercent val="1"/>
        </c:dLbls>
      </c:pie3DChart>
      <c:spPr>
        <a:noFill/>
        <a:ln w="25400">
          <a:noFill/>
        </a:ln>
      </c:spPr>
    </c:plotArea>
    <c:legend>
      <c:legendPos val="r"/>
      <c:layout>
        <c:manualLayout>
          <c:xMode val="edge"/>
          <c:yMode val="edge"/>
          <c:x val="5.2141336106571567E-2"/>
          <c:y val="0.82344885572211102"/>
          <c:w val="0.31263853810726511"/>
          <c:h val="0.11042407927308959"/>
        </c:manualLayout>
      </c:layout>
      <c:txPr>
        <a:bodyPr/>
        <a:lstStyle/>
        <a:p>
          <a:pPr>
            <a:defRPr sz="1200">
              <a:solidFill>
                <a:schemeClr val="tx1"/>
              </a:solidFill>
            </a:defRPr>
          </a:pPr>
          <a:endParaRPr lang="es-ES"/>
        </a:p>
      </c:txPr>
    </c:legend>
    <c:plotVisOnly val="1"/>
    <c:dispBlanksAs val="zero"/>
  </c:chart>
  <c:txPr>
    <a:bodyPr/>
    <a:lstStyle/>
    <a:p>
      <a:pPr>
        <a:defRPr>
          <a:latin typeface="Arial" pitchFamily="34" charset="0"/>
          <a:cs typeface="Arial" pitchFamily="34" charset="0"/>
        </a:defRPr>
      </a:pPr>
      <a:endParaRPr lang="es-E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sz="1800">
                <a:solidFill>
                  <a:schemeClr val="tx1"/>
                </a:solidFill>
              </a:defRPr>
            </a:pPr>
            <a:r>
              <a:rPr lang="es-ES" sz="1800" dirty="0">
                <a:solidFill>
                  <a:schemeClr val="tx1"/>
                </a:solidFill>
              </a:rPr>
              <a:t>MANDOS MEDIOS Y SUPERIORES</a:t>
            </a:r>
          </a:p>
        </c:rich>
      </c:tx>
    </c:title>
    <c:view3D>
      <c:rotX val="30"/>
      <c:perspective val="30"/>
    </c:view3D>
    <c:plotArea>
      <c:layout>
        <c:manualLayout>
          <c:layoutTarget val="inner"/>
          <c:xMode val="edge"/>
          <c:yMode val="edge"/>
          <c:x val="9.876566136780085E-2"/>
          <c:y val="5.010749031098672E-2"/>
          <c:w val="0.7968798593572034"/>
          <c:h val="0.84104063972748122"/>
        </c:manualLayout>
      </c:layout>
      <c:pie3DChart>
        <c:varyColors val="1"/>
        <c:ser>
          <c:idx val="0"/>
          <c:order val="0"/>
          <c:explosion val="25"/>
          <c:dPt>
            <c:idx val="0"/>
            <c:spPr>
              <a:solidFill>
                <a:schemeClr val="accent5">
                  <a:lumMod val="75000"/>
                </a:schemeClr>
              </a:solidFill>
            </c:spPr>
          </c:dPt>
          <c:dPt>
            <c:idx val="1"/>
            <c:spPr>
              <a:solidFill>
                <a:srgbClr val="002060"/>
              </a:solidFill>
            </c:spPr>
          </c:dPt>
          <c:dLbls>
            <c:dLbl>
              <c:idx val="1"/>
              <c:spPr/>
              <c:txPr>
                <a:bodyPr/>
                <a:lstStyle/>
                <a:p>
                  <a:pPr>
                    <a:defRPr sz="1400">
                      <a:solidFill>
                        <a:schemeClr val="bg1"/>
                      </a:solidFill>
                    </a:defRPr>
                  </a:pPr>
                  <a:endParaRPr lang="es-ES"/>
                </a:p>
              </c:txPr>
            </c:dLbl>
            <c:txPr>
              <a:bodyPr/>
              <a:lstStyle/>
              <a:p>
                <a:pPr>
                  <a:defRPr sz="1400">
                    <a:solidFill>
                      <a:schemeClr val="tx1"/>
                    </a:solidFill>
                  </a:defRPr>
                </a:pPr>
                <a:endParaRPr lang="es-ES"/>
              </a:p>
            </c:txPr>
            <c:showPercent val="1"/>
          </c:dLbls>
          <c:cat>
            <c:strRef>
              <c:f>'MANDOS MEDIOS Y SUPERIORES'!$J$13:$J$14</c:f>
              <c:strCache>
                <c:ptCount val="2"/>
                <c:pt idx="0">
                  <c:v>LOGRADO </c:v>
                </c:pt>
                <c:pt idx="1">
                  <c:v>NO LOGRADO</c:v>
                </c:pt>
              </c:strCache>
            </c:strRef>
          </c:cat>
          <c:val>
            <c:numRef>
              <c:f>'MANDOS MEDIOS Y SUPERIORES'!$K$13:$K$14</c:f>
              <c:numCache>
                <c:formatCode>General</c:formatCode>
                <c:ptCount val="2"/>
                <c:pt idx="0">
                  <c:v>78.571428571428527</c:v>
                </c:pt>
                <c:pt idx="1">
                  <c:v>21.428571428571416</c:v>
                </c:pt>
              </c:numCache>
            </c:numRef>
          </c:val>
        </c:ser>
        <c:dLbls>
          <c:showPercent val="1"/>
        </c:dLbls>
      </c:pie3DChart>
      <c:spPr>
        <a:noFill/>
        <a:ln w="25400">
          <a:noFill/>
        </a:ln>
      </c:spPr>
    </c:plotArea>
    <c:legend>
      <c:legendPos val="r"/>
      <c:layout>
        <c:manualLayout>
          <c:xMode val="edge"/>
          <c:yMode val="edge"/>
          <c:x val="6.4719952458772836E-2"/>
          <c:y val="0.85374596742182096"/>
          <c:w val="0.31263853810726511"/>
          <c:h val="0.11042407927308959"/>
        </c:manualLayout>
      </c:layout>
      <c:txPr>
        <a:bodyPr/>
        <a:lstStyle/>
        <a:p>
          <a:pPr>
            <a:defRPr>
              <a:solidFill>
                <a:schemeClr val="tx1"/>
              </a:solidFill>
            </a:defRPr>
          </a:pPr>
          <a:endParaRPr lang="es-ES"/>
        </a:p>
      </c:txPr>
    </c:legend>
    <c:plotVisOnly val="1"/>
    <c:dispBlanksAs val="zero"/>
  </c:chart>
  <c:spPr>
    <a:noFill/>
    <a:ln>
      <a:noFill/>
    </a:ln>
  </c:spPr>
  <c:txPr>
    <a:bodyPr/>
    <a:lstStyle/>
    <a:p>
      <a:pPr>
        <a:defRPr sz="1200">
          <a:latin typeface="Arial" pitchFamily="34" charset="0"/>
          <a:cs typeface="Arial" pitchFamily="34" charset="0"/>
        </a:defRPr>
      </a:pPr>
      <a:endParaRPr lang="es-E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solidFill>
                  <a:schemeClr val="tx1"/>
                </a:solidFill>
              </a:defRPr>
            </a:pPr>
            <a:r>
              <a:rPr lang="es-ES">
                <a:solidFill>
                  <a:schemeClr val="tx1"/>
                </a:solidFill>
              </a:rPr>
              <a:t>PUESTO DE TRABAJO</a:t>
            </a:r>
          </a:p>
        </c:rich>
      </c:tx>
    </c:title>
    <c:view3D>
      <c:rotX val="30"/>
      <c:perspective val="30"/>
    </c:view3D>
    <c:plotArea>
      <c:layout>
        <c:manualLayout>
          <c:layoutTarget val="inner"/>
          <c:xMode val="edge"/>
          <c:yMode val="edge"/>
          <c:x val="8.7500123805279065E-2"/>
          <c:y val="0.13256446712230902"/>
          <c:w val="0.84937230723518065"/>
          <c:h val="0.83592819665269003"/>
        </c:manualLayout>
      </c:layout>
      <c:pie3DChart>
        <c:varyColors val="1"/>
        <c:ser>
          <c:idx val="0"/>
          <c:order val="0"/>
          <c:explosion val="25"/>
          <c:dPt>
            <c:idx val="0"/>
            <c:spPr>
              <a:solidFill>
                <a:srgbClr val="FF0000"/>
              </a:solidFill>
            </c:spPr>
          </c:dPt>
          <c:dLbls>
            <c:txPr>
              <a:bodyPr/>
              <a:lstStyle/>
              <a:p>
                <a:pPr>
                  <a:defRPr sz="1400">
                    <a:solidFill>
                      <a:schemeClr val="tx1"/>
                    </a:solidFill>
                  </a:defRPr>
                </a:pPr>
                <a:endParaRPr lang="es-ES"/>
              </a:p>
            </c:txPr>
            <c:showPercent val="1"/>
          </c:dLbls>
          <c:cat>
            <c:strRef>
              <c:f>'PUESTO DE TRABAJO'!$J$13:$J$14</c:f>
              <c:strCache>
                <c:ptCount val="2"/>
                <c:pt idx="0">
                  <c:v>LOGRADO </c:v>
                </c:pt>
                <c:pt idx="1">
                  <c:v>NO LOGRADO</c:v>
                </c:pt>
              </c:strCache>
            </c:strRef>
          </c:cat>
          <c:val>
            <c:numRef>
              <c:f>'PUESTO DE TRABAJO'!$K$13:$K$14</c:f>
              <c:numCache>
                <c:formatCode>General</c:formatCode>
                <c:ptCount val="2"/>
                <c:pt idx="0">
                  <c:v>81.021062271062277</c:v>
                </c:pt>
                <c:pt idx="1">
                  <c:v>18.978937728937723</c:v>
                </c:pt>
              </c:numCache>
            </c:numRef>
          </c:val>
        </c:ser>
        <c:dLbls>
          <c:showPercent val="1"/>
        </c:dLbls>
      </c:pie3DChart>
      <c:spPr>
        <a:noFill/>
        <a:ln w="25400">
          <a:noFill/>
        </a:ln>
      </c:spPr>
    </c:plotArea>
    <c:legend>
      <c:legendPos val="r"/>
      <c:layout>
        <c:manualLayout>
          <c:xMode val="edge"/>
          <c:yMode val="edge"/>
          <c:x val="0.11817907195562824"/>
          <c:y val="0.85395368579449904"/>
          <c:w val="0.31263853810726511"/>
          <c:h val="0.11042407927308959"/>
        </c:manualLayout>
      </c:layout>
      <c:txPr>
        <a:bodyPr/>
        <a:lstStyle/>
        <a:p>
          <a:pPr>
            <a:defRPr sz="1200">
              <a:solidFill>
                <a:schemeClr val="tx1"/>
              </a:solidFill>
            </a:defRPr>
          </a:pPr>
          <a:endParaRPr lang="es-ES"/>
        </a:p>
      </c:txPr>
    </c:legend>
    <c:plotVisOnly val="1"/>
    <c:dispBlanksAs val="zero"/>
  </c:chart>
  <c:txPr>
    <a:bodyPr/>
    <a:lstStyle/>
    <a:p>
      <a:pPr>
        <a:defRPr>
          <a:latin typeface="Arial" pitchFamily="34" charset="0"/>
          <a:cs typeface="Arial" pitchFamily="34" charset="0"/>
        </a:defRPr>
      </a:pPr>
      <a:endParaRPr lang="es-E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solidFill>
                  <a:schemeClr val="tx1"/>
                </a:solidFill>
              </a:defRPr>
            </a:pPr>
            <a:r>
              <a:rPr lang="es-ES">
                <a:solidFill>
                  <a:schemeClr val="tx1"/>
                </a:solidFill>
              </a:rPr>
              <a:t>PROMEDIO FINAL</a:t>
            </a:r>
          </a:p>
        </c:rich>
      </c:tx>
    </c:title>
    <c:view3D>
      <c:rotX val="30"/>
      <c:perspective val="30"/>
    </c:view3D>
    <c:plotArea>
      <c:layout>
        <c:manualLayout>
          <c:layoutTarget val="inner"/>
          <c:xMode val="edge"/>
          <c:yMode val="edge"/>
          <c:x val="0.15727959145935069"/>
          <c:y val="0.26388978058630302"/>
          <c:w val="0.585417857702346"/>
          <c:h val="0.61111318329936826"/>
        </c:manualLayout>
      </c:layout>
      <c:pie3DChart>
        <c:varyColors val="1"/>
        <c:ser>
          <c:idx val="0"/>
          <c:order val="0"/>
          <c:explosion val="25"/>
          <c:dPt>
            <c:idx val="0"/>
            <c:spPr>
              <a:solidFill>
                <a:srgbClr val="FF0000"/>
              </a:solidFill>
            </c:spPr>
          </c:dPt>
          <c:dPt>
            <c:idx val="1"/>
            <c:spPr>
              <a:solidFill>
                <a:srgbClr val="FFFF00"/>
              </a:solidFill>
            </c:spPr>
          </c:dPt>
          <c:dLbls>
            <c:txPr>
              <a:bodyPr/>
              <a:lstStyle/>
              <a:p>
                <a:pPr>
                  <a:defRPr sz="1400">
                    <a:solidFill>
                      <a:schemeClr val="tx1"/>
                    </a:solidFill>
                  </a:defRPr>
                </a:pPr>
                <a:endParaRPr lang="es-ES"/>
              </a:p>
            </c:txPr>
            <c:showPercent val="1"/>
          </c:dLbls>
          <c:cat>
            <c:strRef>
              <c:f>'PROMEDIO GENERAL'!$B$13:$B$14</c:f>
              <c:strCache>
                <c:ptCount val="2"/>
                <c:pt idx="0">
                  <c:v>PROMEDIO FINAL </c:v>
                </c:pt>
                <c:pt idx="1">
                  <c:v>FALTANTE </c:v>
                </c:pt>
              </c:strCache>
            </c:strRef>
          </c:cat>
          <c:val>
            <c:numRef>
              <c:f>'PROMEDIO GENERAL'!$C$13:$C$14</c:f>
              <c:numCache>
                <c:formatCode>General</c:formatCode>
                <c:ptCount val="2"/>
                <c:pt idx="0">
                  <c:v>69.115728021978029</c:v>
                </c:pt>
                <c:pt idx="1">
                  <c:v>30.884271978021957</c:v>
                </c:pt>
              </c:numCache>
            </c:numRef>
          </c:val>
        </c:ser>
        <c:dLbls>
          <c:showPercent val="1"/>
        </c:dLbls>
      </c:pie3DChart>
      <c:spPr>
        <a:noFill/>
        <a:ln w="25400">
          <a:noFill/>
        </a:ln>
      </c:spPr>
    </c:plotArea>
    <c:legend>
      <c:legendPos val="r"/>
      <c:layout>
        <c:manualLayout>
          <c:xMode val="edge"/>
          <c:yMode val="edge"/>
          <c:x val="9.7322189165566494E-2"/>
          <c:y val="0.86225257150916268"/>
          <c:w val="0.40989516423353617"/>
          <c:h val="0.12085435254172354"/>
        </c:manualLayout>
      </c:layout>
      <c:txPr>
        <a:bodyPr/>
        <a:lstStyle/>
        <a:p>
          <a:pPr>
            <a:defRPr sz="1200">
              <a:solidFill>
                <a:schemeClr val="tx1"/>
              </a:solidFill>
            </a:defRPr>
          </a:pPr>
          <a:endParaRPr lang="es-ES"/>
        </a:p>
      </c:txPr>
    </c:legend>
    <c:plotVisOnly val="1"/>
    <c:dispBlanksAs val="zero"/>
  </c:chart>
  <c:spPr>
    <a:noFill/>
    <a:ln>
      <a:noFill/>
    </a:ln>
  </c:spPr>
  <c:txPr>
    <a:bodyPr/>
    <a:lstStyle/>
    <a:p>
      <a:pPr>
        <a:defRPr>
          <a:latin typeface="Arial" pitchFamily="34" charset="0"/>
          <a:cs typeface="Arial" pitchFamily="34" charset="0"/>
        </a:defRPr>
      </a:pPr>
      <a:endParaRPr lang="es-E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solidFill>
                  <a:schemeClr val="tx1"/>
                </a:solidFill>
                <a:latin typeface="Arial" pitchFamily="34" charset="0"/>
                <a:cs typeface="Arial" pitchFamily="34" charset="0"/>
              </a:defRPr>
            </a:pPr>
            <a:r>
              <a:rPr lang="es-ES" dirty="0">
                <a:solidFill>
                  <a:schemeClr val="tx1"/>
                </a:solidFill>
                <a:latin typeface="Arial" pitchFamily="34" charset="0"/>
                <a:cs typeface="Arial" pitchFamily="34" charset="0"/>
              </a:rPr>
              <a:t>Resultado General de la Encuesta de Satisfacción</a:t>
            </a:r>
            <a:r>
              <a:rPr lang="es-ES" baseline="0" dirty="0">
                <a:solidFill>
                  <a:schemeClr val="tx1"/>
                </a:solidFill>
                <a:latin typeface="Arial" pitchFamily="34" charset="0"/>
                <a:cs typeface="Arial" pitchFamily="34" charset="0"/>
              </a:rPr>
              <a:t> al Cliente</a:t>
            </a:r>
            <a:endParaRPr lang="es-ES" dirty="0">
              <a:solidFill>
                <a:schemeClr val="tx1"/>
              </a:solidFill>
              <a:latin typeface="Arial" pitchFamily="34" charset="0"/>
              <a:cs typeface="Arial" pitchFamily="34" charset="0"/>
            </a:endParaRPr>
          </a:p>
        </c:rich>
      </c:tx>
      <c:layout/>
    </c:title>
    <c:view3D>
      <c:rotX val="30"/>
      <c:perspective val="30"/>
    </c:view3D>
    <c:plotArea>
      <c:layout>
        <c:manualLayout>
          <c:layoutTarget val="inner"/>
          <c:xMode val="edge"/>
          <c:yMode val="edge"/>
          <c:x val="8.2375703037120329E-2"/>
          <c:y val="0.20208333333333348"/>
          <c:w val="0.82034176162762251"/>
          <c:h val="0.69138888888888894"/>
        </c:manualLayout>
      </c:layout>
      <c:pie3DChart>
        <c:varyColors val="1"/>
        <c:ser>
          <c:idx val="0"/>
          <c:order val="0"/>
          <c:explosion val="26"/>
          <c:dPt>
            <c:idx val="0"/>
            <c:spPr>
              <a:solidFill>
                <a:schemeClr val="accent5">
                  <a:lumMod val="75000"/>
                </a:schemeClr>
              </a:solidFill>
            </c:spPr>
          </c:dPt>
          <c:dPt>
            <c:idx val="1"/>
            <c:spPr>
              <a:solidFill>
                <a:srgbClr val="FFC000"/>
              </a:solidFill>
            </c:spPr>
          </c:dPt>
          <c:dLbls>
            <c:dLbl>
              <c:idx val="0"/>
              <c:layout>
                <c:manualLayout>
                  <c:x val="7.0158947522863989E-3"/>
                  <c:y val="1.9555993000874891E-2"/>
                </c:manualLayout>
              </c:layout>
              <c:spPr/>
              <c:txPr>
                <a:bodyPr/>
                <a:lstStyle/>
                <a:p>
                  <a:pPr>
                    <a:defRPr sz="1200">
                      <a:solidFill>
                        <a:schemeClr val="tx1"/>
                      </a:solidFill>
                      <a:latin typeface="Arial" pitchFamily="34" charset="0"/>
                      <a:cs typeface="Arial" pitchFamily="34" charset="0"/>
                    </a:defRPr>
                  </a:pPr>
                  <a:endParaRPr lang="es-ES"/>
                </a:p>
              </c:txPr>
              <c:showCatName val="1"/>
              <c:showPercent val="1"/>
            </c:dLbl>
            <c:dLbl>
              <c:idx val="1"/>
              <c:layout>
                <c:manualLayout>
                  <c:x val="2.5543600528194869E-2"/>
                  <c:y val="-3.3707130358705172E-2"/>
                </c:manualLayout>
              </c:layout>
              <c:spPr/>
              <c:txPr>
                <a:bodyPr/>
                <a:lstStyle/>
                <a:p>
                  <a:pPr>
                    <a:defRPr sz="1200">
                      <a:solidFill>
                        <a:schemeClr val="tx1"/>
                      </a:solidFill>
                      <a:latin typeface="Arial" pitchFamily="34" charset="0"/>
                      <a:cs typeface="Arial" pitchFamily="34" charset="0"/>
                    </a:defRPr>
                  </a:pPr>
                  <a:endParaRPr lang="es-ES"/>
                </a:p>
              </c:txPr>
              <c:showCatName val="1"/>
              <c:showPercent val="1"/>
            </c:dLbl>
            <c:txPr>
              <a:bodyPr/>
              <a:lstStyle/>
              <a:p>
                <a:pPr>
                  <a:defRPr>
                    <a:solidFill>
                      <a:schemeClr val="tx1"/>
                    </a:solidFill>
                  </a:defRPr>
                </a:pPr>
                <a:endParaRPr lang="es-ES"/>
              </a:p>
            </c:txPr>
            <c:showCatName val="1"/>
            <c:showPercent val="1"/>
          </c:dLbls>
          <c:cat>
            <c:strRef>
              <c:f>Hoja1!$L$119:$L$120</c:f>
              <c:strCache>
                <c:ptCount val="2"/>
                <c:pt idx="0">
                  <c:v>LOGRADO </c:v>
                </c:pt>
                <c:pt idx="1">
                  <c:v>NO LOGRADO</c:v>
                </c:pt>
              </c:strCache>
            </c:strRef>
          </c:cat>
          <c:val>
            <c:numRef>
              <c:f>Hoja1!$M$119:$M$120</c:f>
              <c:numCache>
                <c:formatCode>General</c:formatCode>
                <c:ptCount val="2"/>
                <c:pt idx="0">
                  <c:v>75.423400000000001</c:v>
                </c:pt>
                <c:pt idx="1">
                  <c:v>24.576599999999981</c:v>
                </c:pt>
              </c:numCache>
            </c:numRef>
          </c:val>
        </c:ser>
        <c:dLbls>
          <c:showCatName val="1"/>
          <c:showPercent val="1"/>
        </c:dLbls>
      </c:pie3DChart>
      <c:spPr>
        <a:noFill/>
        <a:ln w="25400">
          <a:noFill/>
        </a:ln>
      </c:spPr>
    </c:plotArea>
    <c:plotVisOnly val="1"/>
    <c:dispBlanksAs val="zero"/>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chart>
    <c:title>
      <c:layout>
        <c:manualLayout>
          <c:xMode val="edge"/>
          <c:yMode val="edge"/>
          <c:x val="0.12435251293070232"/>
          <c:y val="3.225806451612908E-2"/>
        </c:manualLayout>
      </c:layout>
      <c:spPr>
        <a:noFill/>
        <a:ln w="25400">
          <a:noFill/>
        </a:ln>
      </c:spPr>
      <c:txPr>
        <a:bodyPr/>
        <a:lstStyle/>
        <a:p>
          <a:pPr algn="just">
            <a:defRPr sz="1200" b="1" i="0" u="none" strike="noStrike" baseline="0">
              <a:solidFill>
                <a:schemeClr val="tx1"/>
              </a:solidFill>
              <a:latin typeface="Arial"/>
              <a:ea typeface="Arial"/>
              <a:cs typeface="Arial"/>
            </a:defRPr>
          </a:pPr>
          <a:endParaRPr lang="es-ES"/>
        </a:p>
      </c:txPr>
    </c:title>
    <c:view3D>
      <c:perspective val="0"/>
    </c:view3D>
    <c:plotArea>
      <c:layout>
        <c:manualLayout>
          <c:layoutTarget val="inner"/>
          <c:xMode val="edge"/>
          <c:yMode val="edge"/>
          <c:x val="0.19516440516448949"/>
          <c:y val="0.32526967109183702"/>
          <c:w val="0.60621863905075968"/>
          <c:h val="0.37365689489062276"/>
        </c:manualLayout>
      </c:layout>
      <c:pie3DChart>
        <c:varyColors val="1"/>
        <c:ser>
          <c:idx val="0"/>
          <c:order val="0"/>
          <c:tx>
            <c:strRef>
              <c:f>Hoja1!$A$26:$I$26</c:f>
              <c:strCache>
                <c:ptCount val="1"/>
                <c:pt idx="0">
                  <c:v>6.- ¿Según tu opinión, qué podemos mejorar para brindarte un mejor servicio?</c:v>
                </c:pt>
              </c:strCache>
            </c:strRef>
          </c:tx>
          <c:spPr>
            <a:solidFill>
              <a:srgbClr val="9999FF"/>
            </a:solidFill>
            <a:ln w="12700">
              <a:solidFill>
                <a:srgbClr val="000000"/>
              </a:solidFill>
              <a:prstDash val="solid"/>
            </a:ln>
          </c:spPr>
          <c:explosion val="25"/>
          <c:dPt>
            <c:idx val="1"/>
            <c:spPr>
              <a:solidFill>
                <a:srgbClr val="FFFF00"/>
              </a:solidFill>
              <a:ln w="12700">
                <a:solidFill>
                  <a:srgbClr val="000000"/>
                </a:solidFill>
                <a:prstDash val="solid"/>
              </a:ln>
            </c:spPr>
          </c:dPt>
          <c:dPt>
            <c:idx val="2"/>
            <c:spPr>
              <a:solidFill>
                <a:srgbClr val="FFFFCC"/>
              </a:solidFill>
              <a:ln w="12700">
                <a:solidFill>
                  <a:srgbClr val="000000"/>
                </a:solidFill>
                <a:prstDash val="solid"/>
              </a:ln>
            </c:spPr>
          </c:dPt>
          <c:dPt>
            <c:idx val="3"/>
            <c:spPr>
              <a:solidFill>
                <a:srgbClr val="CCFFFF"/>
              </a:solidFill>
              <a:ln w="12700">
                <a:solidFill>
                  <a:srgbClr val="000000"/>
                </a:solidFill>
                <a:prstDash val="solid"/>
              </a:ln>
            </c:spPr>
          </c:dPt>
          <c:dPt>
            <c:idx val="4"/>
            <c:spPr>
              <a:solidFill>
                <a:srgbClr val="0000FF"/>
              </a:solidFill>
              <a:ln w="12700">
                <a:solidFill>
                  <a:srgbClr val="000000"/>
                </a:solidFill>
                <a:prstDash val="solid"/>
              </a:ln>
            </c:spPr>
          </c:dPt>
          <c:dPt>
            <c:idx val="5"/>
            <c:spPr>
              <a:solidFill>
                <a:srgbClr val="FF0000"/>
              </a:solidFill>
              <a:ln w="12700">
                <a:solidFill>
                  <a:srgbClr val="000000"/>
                </a:solidFill>
                <a:prstDash val="solid"/>
              </a:ln>
            </c:spPr>
          </c:dPt>
          <c:dLbls>
            <c:dLbl>
              <c:idx val="0"/>
              <c:layout>
                <c:manualLayout>
                  <c:x val="7.3735529542284916E-3"/>
                  <c:y val="-0.11915603384610852"/>
                </c:manualLayout>
              </c:layout>
              <c:dLblPos val="bestFit"/>
              <c:showCatName val="1"/>
              <c:showPercent val="1"/>
            </c:dLbl>
            <c:dLbl>
              <c:idx val="1"/>
              <c:layout>
                <c:manualLayout>
                  <c:x val="2.3137314550803995E-2"/>
                  <c:y val="-0.11844488882499538"/>
                </c:manualLayout>
              </c:layout>
              <c:dLblPos val="bestFit"/>
              <c:showCatName val="1"/>
              <c:showPercent val="1"/>
            </c:dLbl>
            <c:dLbl>
              <c:idx val="4"/>
              <c:layout>
                <c:manualLayout>
                  <c:x val="1.909609765760412E-2"/>
                  <c:y val="-0.11987740781905171"/>
                </c:manualLayout>
              </c:layout>
              <c:tx>
                <c:rich>
                  <a:bodyPr/>
                  <a:lstStyle/>
                  <a:p>
                    <a:r>
                      <a:rPr lang="en-US" dirty="0" err="1">
                        <a:solidFill>
                          <a:schemeClr val="tx1"/>
                        </a:solidFill>
                      </a:rPr>
                      <a:t>Información</a:t>
                    </a:r>
                    <a:r>
                      <a:rPr lang="en-US" dirty="0">
                        <a:solidFill>
                          <a:schemeClr val="tx1"/>
                        </a:solidFill>
                      </a:rPr>
                      <a:t> </a:t>
                    </a:r>
                    <a:r>
                      <a:rPr lang="en-US" dirty="0" smtClean="0">
                        <a:solidFill>
                          <a:schemeClr val="tx1"/>
                        </a:solidFill>
                      </a:rPr>
                      <a:t>del  </a:t>
                    </a:r>
                    <a:r>
                      <a:rPr lang="en-US" dirty="0" err="1">
                        <a:solidFill>
                          <a:schemeClr val="tx1"/>
                        </a:solidFill>
                      </a:rPr>
                      <a:t>Tramite</a:t>
                    </a:r>
                    <a:r>
                      <a:rPr lang="en-US" dirty="0">
                        <a:solidFill>
                          <a:schemeClr val="tx1"/>
                        </a:solidFill>
                      </a:rPr>
                      <a:t>
29%</a:t>
                    </a:r>
                  </a:p>
                </c:rich>
              </c:tx>
              <c:dLblPos val="bestFit"/>
              <c:showCatName val="1"/>
              <c:showPercent val="1"/>
            </c:dLbl>
            <c:numFmt formatCode="0%" sourceLinked="0"/>
            <c:spPr>
              <a:noFill/>
              <a:ln w="25400">
                <a:noFill/>
              </a:ln>
            </c:spPr>
            <c:txPr>
              <a:bodyPr/>
              <a:lstStyle/>
              <a:p>
                <a:pPr>
                  <a:defRPr sz="1100" b="0" i="0" u="none" strike="noStrike" baseline="0">
                    <a:solidFill>
                      <a:schemeClr val="tx1"/>
                    </a:solidFill>
                    <a:latin typeface="Arial"/>
                    <a:ea typeface="Arial"/>
                    <a:cs typeface="Arial"/>
                  </a:defRPr>
                </a:pPr>
                <a:endParaRPr lang="es-ES"/>
              </a:p>
            </c:txPr>
            <c:showCatName val="1"/>
            <c:showPercent val="1"/>
            <c:showLeaderLines val="1"/>
          </c:dLbls>
          <c:cat>
            <c:strRef>
              <c:f>Hoja1!$J$25:$O$25</c:f>
              <c:strCache>
                <c:ptCount val="5"/>
                <c:pt idx="0">
                  <c:v>Tramite</c:v>
                </c:pt>
                <c:pt idx="1">
                  <c:v>Actitud del Personal</c:v>
                </c:pt>
                <c:pt idx="2">
                  <c:v>Tiempo de Atención</c:v>
                </c:pt>
                <c:pt idx="3">
                  <c:v>Instalaciones</c:v>
                </c:pt>
                <c:pt idx="4">
                  <c:v>Información del Tramite</c:v>
                </c:pt>
              </c:strCache>
            </c:strRef>
          </c:cat>
          <c:val>
            <c:numRef>
              <c:f>Hoja1!$J$26:$O$26</c:f>
              <c:numCache>
                <c:formatCode>General</c:formatCode>
                <c:ptCount val="6"/>
                <c:pt idx="0">
                  <c:v>1</c:v>
                </c:pt>
                <c:pt idx="1">
                  <c:v>1</c:v>
                </c:pt>
                <c:pt idx="2">
                  <c:v>2</c:v>
                </c:pt>
                <c:pt idx="3">
                  <c:v>1</c:v>
                </c:pt>
                <c:pt idx="4">
                  <c:v>2</c:v>
                </c:pt>
              </c:numCache>
            </c:numRef>
          </c:val>
        </c:ser>
        <c:dLbls>
          <c:showCatName val="1"/>
          <c:showPercent val="1"/>
        </c:dLbls>
      </c:pie3DChart>
      <c:spPr>
        <a:noFill/>
        <a:ln w="25400">
          <a:noFill/>
        </a:ln>
      </c:spPr>
    </c:plotArea>
    <c:plotVisOnly val="1"/>
    <c:dispBlanksAs val="zero"/>
  </c:chart>
  <c:spPr>
    <a:noFill/>
    <a:ln w="9525">
      <a:noFill/>
    </a:ln>
  </c:spPr>
  <c:txPr>
    <a:bodyPr/>
    <a:lstStyle/>
    <a:p>
      <a:pPr>
        <a:defRPr sz="1175" b="0" i="0" u="none" strike="noStrike" baseline="0">
          <a:solidFill>
            <a:srgbClr val="000000"/>
          </a:solidFill>
          <a:latin typeface="Arial"/>
          <a:ea typeface="Arial"/>
          <a:cs typeface="Arial"/>
        </a:defRPr>
      </a:pPr>
      <a:endParaRPr lang="es-E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lgn="l">
              <a:defRPr sz="1200" b="1">
                <a:solidFill>
                  <a:schemeClr val="tx1"/>
                </a:solidFill>
                <a:latin typeface="Arial" pitchFamily="34" charset="0"/>
                <a:cs typeface="Arial" pitchFamily="34" charset="0"/>
              </a:defRPr>
            </a:pPr>
            <a:r>
              <a:rPr lang="en-US" sz="1200" b="1" dirty="0">
                <a:solidFill>
                  <a:schemeClr val="tx1"/>
                </a:solidFill>
                <a:latin typeface="Arial" pitchFamily="34" charset="0"/>
                <a:cs typeface="Arial" pitchFamily="34" charset="0"/>
              </a:rPr>
              <a:t>6.- ¿</a:t>
            </a:r>
            <a:r>
              <a:rPr lang="en-US" sz="1200" b="1" dirty="0" err="1">
                <a:solidFill>
                  <a:schemeClr val="tx1"/>
                </a:solidFill>
                <a:latin typeface="Arial" pitchFamily="34" charset="0"/>
                <a:cs typeface="Arial" pitchFamily="34" charset="0"/>
              </a:rPr>
              <a:t>Según</a:t>
            </a:r>
            <a:r>
              <a:rPr lang="en-US" sz="1200" b="1" dirty="0">
                <a:solidFill>
                  <a:schemeClr val="tx1"/>
                </a:solidFill>
                <a:latin typeface="Arial" pitchFamily="34" charset="0"/>
                <a:cs typeface="Arial" pitchFamily="34" charset="0"/>
              </a:rPr>
              <a:t> </a:t>
            </a:r>
            <a:r>
              <a:rPr lang="en-US" sz="1200" b="1" dirty="0" err="1" smtClean="0">
                <a:solidFill>
                  <a:schemeClr val="tx1"/>
                </a:solidFill>
                <a:latin typeface="Arial" pitchFamily="34" charset="0"/>
                <a:cs typeface="Arial" pitchFamily="34" charset="0"/>
              </a:rPr>
              <a:t>tu</a:t>
            </a:r>
            <a:r>
              <a:rPr lang="en-US" sz="1200" b="1" dirty="0" smtClean="0">
                <a:solidFill>
                  <a:schemeClr val="tx1"/>
                </a:solidFill>
                <a:latin typeface="Arial" pitchFamily="34" charset="0"/>
                <a:cs typeface="Arial" pitchFamily="34" charset="0"/>
              </a:rPr>
              <a:t> </a:t>
            </a:r>
            <a:r>
              <a:rPr lang="en-US" sz="1200" b="1" dirty="0" err="1">
                <a:solidFill>
                  <a:schemeClr val="tx1"/>
                </a:solidFill>
                <a:latin typeface="Arial" pitchFamily="34" charset="0"/>
                <a:cs typeface="Arial" pitchFamily="34" charset="0"/>
              </a:rPr>
              <a:t>opinión</a:t>
            </a:r>
            <a:r>
              <a:rPr lang="en-US" sz="1200" b="1" dirty="0">
                <a:solidFill>
                  <a:schemeClr val="tx1"/>
                </a:solidFill>
                <a:latin typeface="Arial" pitchFamily="34" charset="0"/>
                <a:cs typeface="Arial" pitchFamily="34" charset="0"/>
              </a:rPr>
              <a:t>, </a:t>
            </a:r>
            <a:r>
              <a:rPr lang="en-US" sz="1200" b="1" dirty="0" err="1">
                <a:solidFill>
                  <a:schemeClr val="tx1"/>
                </a:solidFill>
                <a:latin typeface="Arial" pitchFamily="34" charset="0"/>
                <a:cs typeface="Arial" pitchFamily="34" charset="0"/>
              </a:rPr>
              <a:t>qué</a:t>
            </a:r>
            <a:r>
              <a:rPr lang="en-US" sz="1200" b="1" dirty="0">
                <a:solidFill>
                  <a:schemeClr val="tx1"/>
                </a:solidFill>
                <a:latin typeface="Arial" pitchFamily="34" charset="0"/>
                <a:cs typeface="Arial" pitchFamily="34" charset="0"/>
              </a:rPr>
              <a:t> </a:t>
            </a:r>
            <a:r>
              <a:rPr lang="en-US" sz="1200" b="1" dirty="0" err="1">
                <a:solidFill>
                  <a:schemeClr val="tx1"/>
                </a:solidFill>
                <a:latin typeface="Arial" pitchFamily="34" charset="0"/>
                <a:cs typeface="Arial" pitchFamily="34" charset="0"/>
              </a:rPr>
              <a:t>podemos</a:t>
            </a:r>
            <a:r>
              <a:rPr lang="en-US" sz="1200" b="1" dirty="0">
                <a:solidFill>
                  <a:schemeClr val="tx1"/>
                </a:solidFill>
                <a:latin typeface="Arial" pitchFamily="34" charset="0"/>
                <a:cs typeface="Arial" pitchFamily="34" charset="0"/>
              </a:rPr>
              <a:t> </a:t>
            </a:r>
            <a:r>
              <a:rPr lang="en-US" sz="1200" b="1" dirty="0" err="1">
                <a:solidFill>
                  <a:schemeClr val="tx1"/>
                </a:solidFill>
                <a:latin typeface="Arial" pitchFamily="34" charset="0"/>
                <a:cs typeface="Arial" pitchFamily="34" charset="0"/>
              </a:rPr>
              <a:t>mejorar</a:t>
            </a:r>
            <a:r>
              <a:rPr lang="en-US" sz="1200" b="1" dirty="0">
                <a:solidFill>
                  <a:schemeClr val="tx1"/>
                </a:solidFill>
                <a:latin typeface="Arial" pitchFamily="34" charset="0"/>
                <a:cs typeface="Arial" pitchFamily="34" charset="0"/>
              </a:rPr>
              <a:t> </a:t>
            </a:r>
            <a:r>
              <a:rPr lang="en-US" sz="1200" b="1" dirty="0" err="1">
                <a:solidFill>
                  <a:schemeClr val="tx1"/>
                </a:solidFill>
                <a:latin typeface="Arial" pitchFamily="34" charset="0"/>
                <a:cs typeface="Arial" pitchFamily="34" charset="0"/>
              </a:rPr>
              <a:t>para</a:t>
            </a:r>
            <a:r>
              <a:rPr lang="en-US" sz="1200" b="1" dirty="0">
                <a:solidFill>
                  <a:schemeClr val="tx1"/>
                </a:solidFill>
                <a:latin typeface="Arial" pitchFamily="34" charset="0"/>
                <a:cs typeface="Arial" pitchFamily="34" charset="0"/>
              </a:rPr>
              <a:t> </a:t>
            </a:r>
            <a:r>
              <a:rPr lang="en-US" sz="1200" b="1" dirty="0" err="1">
                <a:solidFill>
                  <a:schemeClr val="tx1"/>
                </a:solidFill>
                <a:latin typeface="Arial" pitchFamily="34" charset="0"/>
                <a:cs typeface="Arial" pitchFamily="34" charset="0"/>
              </a:rPr>
              <a:t>brindarte</a:t>
            </a:r>
            <a:r>
              <a:rPr lang="en-US" sz="1200" b="1" dirty="0">
                <a:solidFill>
                  <a:schemeClr val="tx1"/>
                </a:solidFill>
                <a:latin typeface="Arial" pitchFamily="34" charset="0"/>
                <a:cs typeface="Arial" pitchFamily="34" charset="0"/>
              </a:rPr>
              <a:t> un </a:t>
            </a:r>
            <a:r>
              <a:rPr lang="en-US" sz="1200" b="1" dirty="0" err="1">
                <a:solidFill>
                  <a:schemeClr val="tx1"/>
                </a:solidFill>
                <a:latin typeface="Arial" pitchFamily="34" charset="0"/>
                <a:cs typeface="Arial" pitchFamily="34" charset="0"/>
              </a:rPr>
              <a:t>mejor</a:t>
            </a:r>
            <a:r>
              <a:rPr lang="en-US" sz="1200" b="1" dirty="0">
                <a:solidFill>
                  <a:schemeClr val="tx1"/>
                </a:solidFill>
                <a:latin typeface="Arial" pitchFamily="34" charset="0"/>
                <a:cs typeface="Arial" pitchFamily="34" charset="0"/>
              </a:rPr>
              <a:t> </a:t>
            </a:r>
            <a:r>
              <a:rPr lang="en-US" sz="1200" b="1" dirty="0" err="1">
                <a:solidFill>
                  <a:schemeClr val="tx1"/>
                </a:solidFill>
                <a:latin typeface="Arial" pitchFamily="34" charset="0"/>
                <a:cs typeface="Arial" pitchFamily="34" charset="0"/>
              </a:rPr>
              <a:t>servicio</a:t>
            </a:r>
            <a:r>
              <a:rPr lang="en-US" sz="1200" b="1" dirty="0">
                <a:solidFill>
                  <a:schemeClr val="tx1"/>
                </a:solidFill>
                <a:latin typeface="Arial" pitchFamily="34" charset="0"/>
                <a:cs typeface="Arial" pitchFamily="34" charset="0"/>
              </a:rPr>
              <a:t>?</a:t>
            </a:r>
          </a:p>
        </c:rich>
      </c:tx>
      <c:layout/>
    </c:title>
    <c:view3D>
      <c:rotX val="30"/>
      <c:perspective val="30"/>
    </c:view3D>
    <c:plotArea>
      <c:layout>
        <c:manualLayout>
          <c:layoutTarget val="inner"/>
          <c:xMode val="edge"/>
          <c:yMode val="edge"/>
          <c:x val="0.14583333333333356"/>
          <c:y val="0.36771500053721357"/>
          <c:w val="0.70655128014658564"/>
          <c:h val="0.40955691838831032"/>
        </c:manualLayout>
      </c:layout>
      <c:pie3DChart>
        <c:varyColors val="1"/>
        <c:ser>
          <c:idx val="0"/>
          <c:order val="0"/>
          <c:tx>
            <c:strRef>
              <c:f>Hoja1!$A$26:$I$26</c:f>
              <c:strCache>
                <c:ptCount val="1"/>
                <c:pt idx="0">
                  <c:v>6.- ¿Según tu opinión, qué podemos mejorar para brindarte un mejor servicio?</c:v>
                </c:pt>
              </c:strCache>
            </c:strRef>
          </c:tx>
          <c:explosion val="25"/>
          <c:dLbls>
            <c:dLbl>
              <c:idx val="0"/>
              <c:layout>
                <c:manualLayout>
                  <c:x val="3.5598753280839897E-2"/>
                  <c:y val="-0.16615032770026553"/>
                </c:manualLayout>
              </c:layout>
              <c:dLblPos val="bestFit"/>
              <c:showCatName val="1"/>
              <c:showPercent val="1"/>
            </c:dLbl>
            <c:dLbl>
              <c:idx val="2"/>
              <c:layout>
                <c:manualLayout>
                  <c:x val="0"/>
                  <c:y val="5.5879399750286884E-2"/>
                </c:manualLayout>
              </c:layout>
              <c:dLblPos val="bestFit"/>
              <c:showCatName val="1"/>
              <c:showPercent val="1"/>
            </c:dLbl>
            <c:txPr>
              <a:bodyPr/>
              <a:lstStyle/>
              <a:p>
                <a:pPr>
                  <a:defRPr sz="1100">
                    <a:solidFill>
                      <a:schemeClr val="tx1"/>
                    </a:solidFill>
                    <a:latin typeface="Arial" pitchFamily="34" charset="0"/>
                    <a:cs typeface="Arial" pitchFamily="34" charset="0"/>
                  </a:defRPr>
                </a:pPr>
                <a:endParaRPr lang="es-ES"/>
              </a:p>
            </c:txPr>
            <c:showCatName val="1"/>
            <c:showPercent val="1"/>
            <c:showLeaderLines val="1"/>
          </c:dLbls>
          <c:cat>
            <c:strRef>
              <c:f>Hoja1!$J$25:$N$25</c:f>
              <c:strCache>
                <c:ptCount val="5"/>
                <c:pt idx="0">
                  <c:v>Tramite</c:v>
                </c:pt>
                <c:pt idx="1">
                  <c:v>Actitud del Personal</c:v>
                </c:pt>
                <c:pt idx="2">
                  <c:v>Tiempo de Atención</c:v>
                </c:pt>
                <c:pt idx="3">
                  <c:v>Instalaciones</c:v>
                </c:pt>
                <c:pt idx="4">
                  <c:v>Información del Tramite</c:v>
                </c:pt>
              </c:strCache>
            </c:strRef>
          </c:cat>
          <c:val>
            <c:numRef>
              <c:f>Hoja1!$J$26:$N$26</c:f>
              <c:numCache>
                <c:formatCode>General</c:formatCode>
                <c:ptCount val="5"/>
                <c:pt idx="0">
                  <c:v>35</c:v>
                </c:pt>
                <c:pt idx="1">
                  <c:v>6</c:v>
                </c:pt>
                <c:pt idx="2">
                  <c:v>20</c:v>
                </c:pt>
                <c:pt idx="3">
                  <c:v>4</c:v>
                </c:pt>
                <c:pt idx="4">
                  <c:v>8</c:v>
                </c:pt>
              </c:numCache>
            </c:numRef>
          </c:val>
        </c:ser>
        <c:dLbls>
          <c:showCatName val="1"/>
          <c:showPercent val="1"/>
        </c:dLbls>
      </c:pie3DChart>
      <c:spPr>
        <a:noFill/>
        <a:ln w="25400">
          <a:noFill/>
        </a:ln>
      </c:spPr>
    </c:plotArea>
    <c:plotVisOnly val="1"/>
    <c:dispBlanksAs val="zero"/>
  </c:chart>
  <c:spPr>
    <a:ln>
      <a:noFill/>
    </a:ln>
  </c:sp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sz="2400">
                <a:latin typeface="Arial" pitchFamily="34" charset="0"/>
                <a:cs typeface="Arial" pitchFamily="34" charset="0"/>
              </a:defRPr>
            </a:pPr>
            <a:r>
              <a:rPr lang="es-ES" sz="2400">
                <a:latin typeface="Arial" pitchFamily="34" charset="0"/>
                <a:cs typeface="Arial" pitchFamily="34" charset="0"/>
              </a:rPr>
              <a:t>Naturaleza</a:t>
            </a:r>
            <a:r>
              <a:rPr lang="es-ES" sz="2400" baseline="0">
                <a:latin typeface="Arial" pitchFamily="34" charset="0"/>
                <a:cs typeface="Arial" pitchFamily="34" charset="0"/>
              </a:rPr>
              <a:t> de los SNC</a:t>
            </a:r>
            <a:endParaRPr lang="es-ES" sz="2400">
              <a:latin typeface="Arial" pitchFamily="34" charset="0"/>
              <a:cs typeface="Arial" pitchFamily="34" charset="0"/>
            </a:endParaRPr>
          </a:p>
        </c:rich>
      </c:tx>
      <c:layout/>
    </c:title>
    <c:view3D>
      <c:rotX val="30"/>
      <c:perspective val="30"/>
    </c:view3D>
    <c:plotArea>
      <c:layout>
        <c:manualLayout>
          <c:layoutTarget val="inner"/>
          <c:xMode val="edge"/>
          <c:yMode val="edge"/>
          <c:x val="9.3055555555555614E-2"/>
          <c:y val="0.27740701210302676"/>
          <c:w val="0.80277777777777781"/>
          <c:h val="0.41752904927804751"/>
        </c:manualLayout>
      </c:layout>
      <c:pie3DChart>
        <c:varyColors val="1"/>
        <c:ser>
          <c:idx val="0"/>
          <c:order val="0"/>
          <c:explosion val="25"/>
          <c:dLbls>
            <c:txPr>
              <a:bodyPr/>
              <a:lstStyle/>
              <a:p>
                <a:pPr>
                  <a:defRPr sz="1400">
                    <a:latin typeface="Arial" pitchFamily="34" charset="0"/>
                    <a:cs typeface="Arial" pitchFamily="34" charset="0"/>
                  </a:defRPr>
                </a:pPr>
                <a:endParaRPr lang="es-ES"/>
              </a:p>
            </c:txPr>
            <c:showPercent val="1"/>
          </c:dLbls>
          <c:cat>
            <c:strRef>
              <c:f>'SEPTIEMBRE-OCTUBRE'!$A$15:$A$18</c:f>
              <c:strCache>
                <c:ptCount val="4"/>
                <c:pt idx="0">
                  <c:v>DATOS DE LOS TITULARES DE LA INSTITUCIÓN </c:v>
                </c:pt>
                <c:pt idx="1">
                  <c:v>ERROR DE DATOS DE LOS ALUMNOS </c:v>
                </c:pt>
                <c:pt idx="2">
                  <c:v>FECHA DE LIBERACIÓN NO COINCIDEN</c:v>
                </c:pt>
                <c:pt idx="3">
                  <c:v>DATOS DE LA INSTITUCIÓN</c:v>
                </c:pt>
              </c:strCache>
            </c:strRef>
          </c:cat>
          <c:val>
            <c:numRef>
              <c:f>'SEPTIEMBRE-OCTUBRE'!$B$15:$B$18</c:f>
              <c:numCache>
                <c:formatCode>General</c:formatCode>
                <c:ptCount val="4"/>
                <c:pt idx="0">
                  <c:v>3</c:v>
                </c:pt>
                <c:pt idx="1">
                  <c:v>1</c:v>
                </c:pt>
                <c:pt idx="2">
                  <c:v>5</c:v>
                </c:pt>
                <c:pt idx="3">
                  <c:v>2</c:v>
                </c:pt>
              </c:numCache>
            </c:numRef>
          </c:val>
        </c:ser>
        <c:dLbls>
          <c:showPercent val="1"/>
        </c:dLbls>
      </c:pie3DChart>
      <c:spPr>
        <a:noFill/>
        <a:ln w="25400">
          <a:noFill/>
        </a:ln>
      </c:spPr>
    </c:plotArea>
    <c:legend>
      <c:legendPos val="t"/>
      <c:layout>
        <c:manualLayout>
          <c:xMode val="edge"/>
          <c:yMode val="edge"/>
          <c:x val="2.9063210848643932E-2"/>
          <c:y val="0.78081854857656852"/>
          <c:w val="0.62663488419528623"/>
          <c:h val="0.217952487396876"/>
        </c:manualLayout>
      </c:layout>
      <c:txPr>
        <a:bodyPr/>
        <a:lstStyle/>
        <a:p>
          <a:pPr>
            <a:defRPr b="1">
              <a:latin typeface="Arial" pitchFamily="34" charset="0"/>
              <a:cs typeface="Arial" pitchFamily="34" charset="0"/>
            </a:defRPr>
          </a:pPr>
          <a:endParaRPr lang="es-ES"/>
        </a:p>
      </c:txPr>
    </c:legend>
    <c:plotVisOnly val="1"/>
    <c:dispBlanksAs val="zero"/>
  </c:chart>
  <c:spPr>
    <a:noFill/>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lang="es-ES">
                <a:solidFill>
                  <a:schemeClr val="tx1"/>
                </a:solidFill>
                <a:latin typeface="Arial" pitchFamily="34" charset="0"/>
                <a:cs typeface="Arial" pitchFamily="34" charset="0"/>
              </a:defRPr>
            </a:pPr>
            <a:r>
              <a:rPr lang="es-ES" dirty="0">
                <a:solidFill>
                  <a:schemeClr val="tx1"/>
                </a:solidFill>
                <a:latin typeface="Arial" pitchFamily="34" charset="0"/>
                <a:cs typeface="Arial" pitchFamily="34" charset="0"/>
              </a:rPr>
              <a:t>LA INSTITUCION</a:t>
            </a:r>
          </a:p>
        </c:rich>
      </c:tx>
      <c:layout/>
    </c:title>
    <c:view3D>
      <c:rotX val="30"/>
      <c:perspective val="30"/>
    </c:view3D>
    <c:plotArea>
      <c:layout>
        <c:manualLayout>
          <c:layoutTarget val="inner"/>
          <c:xMode val="edge"/>
          <c:yMode val="edge"/>
          <c:x val="8.7500178019567998E-2"/>
          <c:y val="0.14688598358821886"/>
          <c:w val="0.79068513841430244"/>
          <c:h val="0.81934207629962685"/>
        </c:manualLayout>
      </c:layout>
      <c:pie3DChart>
        <c:varyColors val="1"/>
        <c:ser>
          <c:idx val="0"/>
          <c:order val="0"/>
          <c:explosion val="25"/>
          <c:dPt>
            <c:idx val="0"/>
            <c:spPr>
              <a:solidFill>
                <a:srgbClr val="FF0000"/>
              </a:solidFill>
              <a:ln>
                <a:noFill/>
              </a:ln>
              <a:effectLst>
                <a:outerShdw blurRad="50800" dist="50800" dir="5400000" algn="ctr" rotWithShape="0">
                  <a:schemeClr val="tx1"/>
                </a:outerShdw>
              </a:effectLst>
            </c:spPr>
          </c:dPt>
          <c:dPt>
            <c:idx val="1"/>
            <c:spPr>
              <a:solidFill>
                <a:srgbClr val="FFC000"/>
              </a:solidFill>
            </c:spPr>
          </c:dPt>
          <c:dLbls>
            <c:dLbl>
              <c:idx val="0"/>
              <c:spPr/>
              <c:txPr>
                <a:bodyPr/>
                <a:lstStyle/>
                <a:p>
                  <a:pPr>
                    <a:defRPr sz="1400" b="0">
                      <a:solidFill>
                        <a:schemeClr val="tx1"/>
                      </a:solidFill>
                      <a:latin typeface="Arial" pitchFamily="34" charset="0"/>
                      <a:cs typeface="Arial" pitchFamily="34" charset="0"/>
                    </a:defRPr>
                  </a:pPr>
                  <a:endParaRPr lang="es-ES"/>
                </a:p>
              </c:txPr>
            </c:dLbl>
            <c:dLbl>
              <c:idx val="1"/>
              <c:spPr/>
              <c:txPr>
                <a:bodyPr/>
                <a:lstStyle/>
                <a:p>
                  <a:pPr>
                    <a:defRPr sz="1400" b="0">
                      <a:solidFill>
                        <a:schemeClr val="tx1"/>
                      </a:solidFill>
                      <a:latin typeface="Arial" pitchFamily="34" charset="0"/>
                      <a:cs typeface="Arial" pitchFamily="34" charset="0"/>
                    </a:defRPr>
                  </a:pPr>
                  <a:endParaRPr lang="es-ES"/>
                </a:p>
              </c:txPr>
            </c:dLbl>
            <c:txPr>
              <a:bodyPr/>
              <a:lstStyle/>
              <a:p>
                <a:pPr>
                  <a:defRPr sz="1200" b="1">
                    <a:solidFill>
                      <a:schemeClr val="tx1"/>
                    </a:solidFill>
                    <a:latin typeface="Arial" pitchFamily="34" charset="0"/>
                    <a:cs typeface="Arial" pitchFamily="34" charset="0"/>
                  </a:defRPr>
                </a:pPr>
                <a:endParaRPr lang="es-ES"/>
              </a:p>
            </c:txPr>
            <c:showPercent val="1"/>
          </c:dLbls>
          <c:cat>
            <c:strRef>
              <c:f>'LA INSTITUCION'!$J$12:$J$13</c:f>
              <c:strCache>
                <c:ptCount val="2"/>
                <c:pt idx="0">
                  <c:v>LOGRADO </c:v>
                </c:pt>
                <c:pt idx="1">
                  <c:v>NO LOGRADO</c:v>
                </c:pt>
              </c:strCache>
            </c:strRef>
          </c:cat>
          <c:val>
            <c:numRef>
              <c:f>'LA INSTITUCION'!$K$12:$K$13</c:f>
              <c:numCache>
                <c:formatCode>General</c:formatCode>
                <c:ptCount val="2"/>
                <c:pt idx="0">
                  <c:v>86.607142857142819</c:v>
                </c:pt>
                <c:pt idx="1">
                  <c:v>13.392857142857125</c:v>
                </c:pt>
              </c:numCache>
            </c:numRef>
          </c:val>
        </c:ser>
        <c:dLbls>
          <c:showPercent val="1"/>
        </c:dLbls>
      </c:pie3DChart>
      <c:spPr>
        <a:noFill/>
        <a:ln w="25400">
          <a:noFill/>
        </a:ln>
      </c:spPr>
    </c:plotArea>
    <c:legend>
      <c:legendPos val="r"/>
      <c:layout>
        <c:manualLayout>
          <c:xMode val="edge"/>
          <c:yMode val="edge"/>
          <c:x val="6.3694844748180102E-2"/>
          <c:y val="0.72623395088013054"/>
          <c:w val="0.31366364581785805"/>
          <c:h val="0.11745673323277449"/>
        </c:manualLayout>
      </c:layout>
      <c:txPr>
        <a:bodyPr/>
        <a:lstStyle/>
        <a:p>
          <a:pPr>
            <a:defRPr lang="es-ES" sz="1200">
              <a:solidFill>
                <a:schemeClr val="tx1"/>
              </a:solidFill>
              <a:latin typeface="Arial" pitchFamily="34" charset="0"/>
              <a:cs typeface="Arial" pitchFamily="34" charset="0"/>
            </a:defRPr>
          </a:pPr>
          <a:endParaRPr lang="es-ES"/>
        </a:p>
      </c:txPr>
    </c:legend>
    <c:plotVisOnly val="1"/>
    <c:dispBlanksAs val="zero"/>
  </c:chart>
  <c:spPr>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solidFill>
                  <a:schemeClr val="tx1"/>
                </a:solidFill>
              </a:defRPr>
            </a:pPr>
            <a:r>
              <a:rPr lang="es-ES">
                <a:solidFill>
                  <a:schemeClr val="tx1"/>
                </a:solidFill>
              </a:rPr>
              <a:t>CONDICIONES AMBIENTALES</a:t>
            </a:r>
          </a:p>
        </c:rich>
      </c:tx>
      <c:layout/>
    </c:title>
    <c:view3D>
      <c:rotX val="30"/>
      <c:perspective val="30"/>
    </c:view3D>
    <c:plotArea>
      <c:layout>
        <c:manualLayout>
          <c:layoutTarget val="inner"/>
          <c:xMode val="edge"/>
          <c:yMode val="edge"/>
          <c:x val="0.10322339424553072"/>
          <c:y val="0.16666659148810251"/>
          <c:w val="0.69213960283266451"/>
          <c:h val="0.7140155547456315"/>
        </c:manualLayout>
      </c:layout>
      <c:pie3DChart>
        <c:varyColors val="1"/>
        <c:ser>
          <c:idx val="0"/>
          <c:order val="0"/>
          <c:explosion val="25"/>
          <c:dPt>
            <c:idx val="0"/>
            <c:spPr>
              <a:solidFill>
                <a:srgbClr val="C00000"/>
              </a:solidFill>
              <a:ln>
                <a:solidFill>
                  <a:srgbClr val="A9B81E"/>
                </a:solidFill>
              </a:ln>
            </c:spPr>
          </c:dPt>
          <c:dLbls>
            <c:dLbl>
              <c:idx val="0"/>
              <c:spPr/>
              <c:txPr>
                <a:bodyPr/>
                <a:lstStyle/>
                <a:p>
                  <a:pPr>
                    <a:defRPr sz="1400">
                      <a:solidFill>
                        <a:schemeClr val="tx1"/>
                      </a:solidFill>
                    </a:defRPr>
                  </a:pPr>
                  <a:endParaRPr lang="es-ES"/>
                </a:p>
              </c:txPr>
            </c:dLbl>
            <c:dLbl>
              <c:idx val="1"/>
              <c:spPr/>
              <c:txPr>
                <a:bodyPr/>
                <a:lstStyle/>
                <a:p>
                  <a:pPr>
                    <a:defRPr sz="1400">
                      <a:solidFill>
                        <a:schemeClr val="tx1"/>
                      </a:solidFill>
                    </a:defRPr>
                  </a:pPr>
                  <a:endParaRPr lang="es-ES"/>
                </a:p>
              </c:txPr>
            </c:dLbl>
            <c:txPr>
              <a:bodyPr/>
              <a:lstStyle/>
              <a:p>
                <a:pPr>
                  <a:defRPr sz="1200">
                    <a:solidFill>
                      <a:schemeClr val="tx1"/>
                    </a:solidFill>
                  </a:defRPr>
                </a:pPr>
                <a:endParaRPr lang="es-ES"/>
              </a:p>
            </c:txPr>
            <c:showPercent val="1"/>
          </c:dLbls>
          <c:cat>
            <c:strRef>
              <c:f>'CONDICIONES AMBIENTALES'!$K$14:$K$15</c:f>
              <c:strCache>
                <c:ptCount val="2"/>
                <c:pt idx="0">
                  <c:v>LOGRADO </c:v>
                </c:pt>
                <c:pt idx="1">
                  <c:v>NO LOGRADO</c:v>
                </c:pt>
              </c:strCache>
            </c:strRef>
          </c:cat>
          <c:val>
            <c:numRef>
              <c:f>'CONDICIONES AMBIENTALES'!$L$14:$L$15</c:f>
              <c:numCache>
                <c:formatCode>General</c:formatCode>
                <c:ptCount val="2"/>
                <c:pt idx="0">
                  <c:v>72.435897435897445</c:v>
                </c:pt>
                <c:pt idx="1">
                  <c:v>27.564102564102541</c:v>
                </c:pt>
              </c:numCache>
            </c:numRef>
          </c:val>
        </c:ser>
        <c:dLbls>
          <c:showPercent val="1"/>
        </c:dLbls>
      </c:pie3DChart>
      <c:spPr>
        <a:noFill/>
        <a:ln w="25400">
          <a:noFill/>
        </a:ln>
      </c:spPr>
    </c:plotArea>
    <c:legend>
      <c:legendPos val="r"/>
      <c:layout>
        <c:manualLayout>
          <c:xMode val="edge"/>
          <c:yMode val="edge"/>
          <c:x val="3.641806566632004E-2"/>
          <c:y val="0.77475569973801806"/>
          <c:w val="0.31263853810726511"/>
          <c:h val="0.11042407927308959"/>
        </c:manualLayout>
      </c:layout>
      <c:txPr>
        <a:bodyPr/>
        <a:lstStyle/>
        <a:p>
          <a:pPr>
            <a:defRPr sz="1200">
              <a:solidFill>
                <a:schemeClr val="tx1"/>
              </a:solidFill>
            </a:defRPr>
          </a:pPr>
          <a:endParaRPr lang="es-ES"/>
        </a:p>
      </c:txPr>
    </c:legend>
    <c:plotVisOnly val="1"/>
    <c:dispBlanksAs val="zero"/>
  </c:chart>
  <c:spPr>
    <a:ln>
      <a:noFill/>
    </a:ln>
  </c:spPr>
  <c:txPr>
    <a:bodyPr/>
    <a:lstStyle/>
    <a:p>
      <a:pPr>
        <a:defRPr>
          <a:latin typeface="Arial" pitchFamily="34" charset="0"/>
          <a:cs typeface="Arial" pitchFamily="34" charset="0"/>
        </a:defRPr>
      </a:pPr>
      <a:endParaRPr lang="es-E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solidFill>
                  <a:schemeClr val="tx1"/>
                </a:solidFill>
              </a:defRPr>
            </a:pPr>
            <a:r>
              <a:rPr lang="es-ES">
                <a:solidFill>
                  <a:schemeClr val="tx1"/>
                </a:solidFill>
              </a:rPr>
              <a:t>CONDICIONES DE SEGURIDAD Y BIENESTAR</a:t>
            </a:r>
          </a:p>
        </c:rich>
      </c:tx>
      <c:layout/>
    </c:title>
    <c:view3D>
      <c:rotX val="30"/>
      <c:perspective val="30"/>
    </c:view3D>
    <c:plotArea>
      <c:layout>
        <c:manualLayout>
          <c:layoutTarget val="inner"/>
          <c:xMode val="edge"/>
          <c:yMode val="edge"/>
          <c:x val="9.9581042935670883E-2"/>
          <c:y val="0.18032210105442459"/>
          <c:w val="0.77882682117565494"/>
          <c:h val="0.80326724536118188"/>
        </c:manualLayout>
      </c:layout>
      <c:pie3DChart>
        <c:varyColors val="1"/>
        <c:ser>
          <c:idx val="0"/>
          <c:order val="0"/>
          <c:explosion val="25"/>
          <c:dPt>
            <c:idx val="0"/>
            <c:spPr>
              <a:solidFill>
                <a:schemeClr val="accent5">
                  <a:lumMod val="75000"/>
                </a:schemeClr>
              </a:solidFill>
            </c:spPr>
          </c:dPt>
          <c:dPt>
            <c:idx val="1"/>
            <c:spPr>
              <a:solidFill>
                <a:srgbClr val="C00000"/>
              </a:solidFill>
            </c:spPr>
          </c:dPt>
          <c:dLbls>
            <c:txPr>
              <a:bodyPr/>
              <a:lstStyle/>
              <a:p>
                <a:pPr>
                  <a:defRPr sz="1400">
                    <a:solidFill>
                      <a:schemeClr val="tx1"/>
                    </a:solidFill>
                  </a:defRPr>
                </a:pPr>
                <a:endParaRPr lang="es-ES"/>
              </a:p>
            </c:txPr>
            <c:showPercent val="1"/>
          </c:dLbls>
          <c:cat>
            <c:strRef>
              <c:f>'CONDICIONES DE SEG Y BIENESTAR'!$J$10:$J$11</c:f>
              <c:strCache>
                <c:ptCount val="2"/>
                <c:pt idx="0">
                  <c:v>LOGRADO </c:v>
                </c:pt>
                <c:pt idx="1">
                  <c:v>NO LOGRADO</c:v>
                </c:pt>
              </c:strCache>
            </c:strRef>
          </c:cat>
          <c:val>
            <c:numRef>
              <c:f>'CONDICIONES DE SEG Y BIENESTAR'!$K$10:$K$11</c:f>
              <c:numCache>
                <c:formatCode>General</c:formatCode>
                <c:ptCount val="2"/>
                <c:pt idx="0">
                  <c:v>9.5238095238095237</c:v>
                </c:pt>
                <c:pt idx="1">
                  <c:v>90.476190476190482</c:v>
                </c:pt>
              </c:numCache>
            </c:numRef>
          </c:val>
        </c:ser>
        <c:dLbls>
          <c:showPercent val="1"/>
        </c:dLbls>
      </c:pie3DChart>
      <c:spPr>
        <a:noFill/>
        <a:ln w="25400">
          <a:noFill/>
        </a:ln>
      </c:spPr>
    </c:plotArea>
    <c:legend>
      <c:legendPos val="r"/>
      <c:layout>
        <c:manualLayout>
          <c:xMode val="edge"/>
          <c:yMode val="edge"/>
          <c:x val="6.5300351606992532E-2"/>
          <c:y val="0.82065040885110352"/>
          <c:w val="0.3843851829842031"/>
          <c:h val="0.10358989672269568"/>
        </c:manualLayout>
      </c:layout>
      <c:txPr>
        <a:bodyPr/>
        <a:lstStyle/>
        <a:p>
          <a:pPr>
            <a:defRPr sz="1200">
              <a:solidFill>
                <a:schemeClr val="tx1"/>
              </a:solidFill>
            </a:defRPr>
          </a:pPr>
          <a:endParaRPr lang="es-ES"/>
        </a:p>
      </c:txPr>
    </c:legend>
    <c:plotVisOnly val="1"/>
    <c:dispBlanksAs val="zero"/>
  </c:chart>
  <c:spPr>
    <a:ln>
      <a:noFill/>
    </a:ln>
  </c:spPr>
  <c:txPr>
    <a:bodyPr/>
    <a:lstStyle/>
    <a:p>
      <a:pPr>
        <a:defRPr>
          <a:latin typeface="Arial" pitchFamily="34" charset="0"/>
          <a:cs typeface="Arial" pitchFamily="34" charset="0"/>
        </a:defRPr>
      </a:pPr>
      <a:endParaRPr lang="es-E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solidFill>
                  <a:schemeClr val="tx1"/>
                </a:solidFill>
              </a:defRPr>
            </a:pPr>
            <a:r>
              <a:rPr lang="es-ES">
                <a:solidFill>
                  <a:schemeClr val="tx1"/>
                </a:solidFill>
              </a:rPr>
              <a:t>INFRAESTRUCTURA</a:t>
            </a:r>
          </a:p>
        </c:rich>
      </c:tx>
      <c:layout>
        <c:manualLayout>
          <c:xMode val="edge"/>
          <c:yMode val="edge"/>
          <c:x val="0.30452411895115084"/>
          <c:y val="2.7681660899654029E-2"/>
        </c:manualLayout>
      </c:layout>
    </c:title>
    <c:view3D>
      <c:rotX val="30"/>
      <c:perspective val="30"/>
    </c:view3D>
    <c:plotArea>
      <c:layout>
        <c:manualLayout>
          <c:layoutTarget val="inner"/>
          <c:xMode val="edge"/>
          <c:yMode val="edge"/>
          <c:x val="0.13788738671816977"/>
          <c:y val="0.13002651397599577"/>
          <c:w val="0.7816270489773679"/>
          <c:h val="0.79815683210762201"/>
        </c:manualLayout>
      </c:layout>
      <c:pie3DChart>
        <c:varyColors val="1"/>
        <c:ser>
          <c:idx val="0"/>
          <c:order val="0"/>
          <c:explosion val="25"/>
          <c:dPt>
            <c:idx val="1"/>
            <c:spPr>
              <a:solidFill>
                <a:srgbClr val="B3CD15"/>
              </a:solidFill>
            </c:spPr>
          </c:dPt>
          <c:dLbls>
            <c:txPr>
              <a:bodyPr/>
              <a:lstStyle/>
              <a:p>
                <a:pPr>
                  <a:defRPr sz="1400">
                    <a:solidFill>
                      <a:schemeClr val="tx1"/>
                    </a:solidFill>
                  </a:defRPr>
                </a:pPr>
                <a:endParaRPr lang="es-ES"/>
              </a:p>
            </c:txPr>
            <c:showPercent val="1"/>
          </c:dLbls>
          <c:cat>
            <c:strRef>
              <c:f>INFRAESTRUCTURA!$J$14:$J$15</c:f>
              <c:strCache>
                <c:ptCount val="2"/>
                <c:pt idx="0">
                  <c:v>LOGRADO </c:v>
                </c:pt>
                <c:pt idx="1">
                  <c:v>NO LOGRADO</c:v>
                </c:pt>
              </c:strCache>
            </c:strRef>
          </c:cat>
          <c:val>
            <c:numRef>
              <c:f>INFRAESTRUCTURA!$K$14:$K$15</c:f>
              <c:numCache>
                <c:formatCode>General</c:formatCode>
                <c:ptCount val="2"/>
                <c:pt idx="0">
                  <c:v>76.785714285714292</c:v>
                </c:pt>
                <c:pt idx="1">
                  <c:v>23.21428571428574</c:v>
                </c:pt>
              </c:numCache>
            </c:numRef>
          </c:val>
        </c:ser>
        <c:dLbls>
          <c:showPercent val="1"/>
        </c:dLbls>
      </c:pie3DChart>
      <c:spPr>
        <a:noFill/>
        <a:ln w="25400">
          <a:noFill/>
        </a:ln>
      </c:spPr>
    </c:plotArea>
    <c:legend>
      <c:legendPos val="r"/>
      <c:layout>
        <c:manualLayout>
          <c:xMode val="edge"/>
          <c:yMode val="edge"/>
          <c:x val="3.5070816619620748E-2"/>
          <c:y val="0.83737703794051688"/>
          <c:w val="0.36744490665081991"/>
          <c:h val="0.11493434204923542"/>
        </c:manualLayout>
      </c:layout>
      <c:txPr>
        <a:bodyPr/>
        <a:lstStyle/>
        <a:p>
          <a:pPr>
            <a:defRPr sz="1200">
              <a:solidFill>
                <a:schemeClr val="tx1"/>
              </a:solidFill>
            </a:defRPr>
          </a:pPr>
          <a:endParaRPr lang="es-ES"/>
        </a:p>
      </c:txPr>
    </c:legend>
    <c:plotVisOnly val="1"/>
    <c:dispBlanksAs val="zero"/>
  </c:chart>
  <c:spPr>
    <a:ln>
      <a:noFill/>
    </a:ln>
  </c:spPr>
  <c:txPr>
    <a:bodyPr/>
    <a:lstStyle/>
    <a:p>
      <a:pPr>
        <a:defRPr>
          <a:latin typeface="Arial" pitchFamily="34" charset="0"/>
          <a:cs typeface="Arial" pitchFamily="34" charset="0"/>
        </a:defRPr>
      </a:pPr>
      <a:endParaRPr lang="es-E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cdr:x>
      <cdr:y>0.88047</cdr:y>
    </cdr:from>
    <cdr:to>
      <cdr:x>1</cdr:x>
      <cdr:y>0.97013</cdr:y>
    </cdr:to>
    <cdr:sp macro="" textlink="">
      <cdr:nvSpPr>
        <cdr:cNvPr id="2" name="8 CuadroTexto"/>
        <cdr:cNvSpPr txBox="1"/>
      </cdr:nvSpPr>
      <cdr:spPr>
        <a:xfrm xmlns:a="http://schemas.openxmlformats.org/drawingml/2006/main">
          <a:off x="0" y="3929090"/>
          <a:ext cx="5111750" cy="40011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t">
          <a:spAutoFit/>
        </a:bodyP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s-ES" sz="1000" b="1" dirty="0">
              <a:solidFill>
                <a:schemeClr val="tx1"/>
              </a:solidFill>
              <a:latin typeface="Arial" pitchFamily="34" charset="0"/>
              <a:cs typeface="Arial" pitchFamily="34" charset="0"/>
            </a:rPr>
            <a:t>Fuente:</a:t>
          </a:r>
          <a:r>
            <a:rPr lang="es-ES" sz="1000" b="1" baseline="0" dirty="0">
              <a:solidFill>
                <a:schemeClr val="tx1"/>
              </a:solidFill>
              <a:latin typeface="Arial" pitchFamily="34" charset="0"/>
              <a:cs typeface="Arial" pitchFamily="34" charset="0"/>
            </a:rPr>
            <a:t> </a:t>
          </a:r>
          <a:r>
            <a:rPr lang="es-ES" sz="1000" baseline="0" dirty="0">
              <a:solidFill>
                <a:schemeClr val="tx1"/>
              </a:solidFill>
              <a:latin typeface="Arial" pitchFamily="34" charset="0"/>
              <a:cs typeface="Arial" pitchFamily="34" charset="0"/>
            </a:rPr>
            <a:t>Archivo y SISS de la Dirección de Servicio Social y Becas (</a:t>
          </a:r>
          <a:r>
            <a:rPr lang="es-ES" sz="1000" baseline="0" dirty="0" smtClean="0">
              <a:solidFill>
                <a:schemeClr val="tx1"/>
              </a:solidFill>
              <a:latin typeface="Arial" pitchFamily="34" charset="0"/>
              <a:cs typeface="Arial" pitchFamily="34" charset="0"/>
            </a:rPr>
            <a:t>15 </a:t>
          </a:r>
          <a:r>
            <a:rPr lang="es-ES" sz="1000" baseline="0" dirty="0">
              <a:solidFill>
                <a:schemeClr val="tx1"/>
              </a:solidFill>
              <a:latin typeface="Arial" pitchFamily="34" charset="0"/>
              <a:cs typeface="Arial" pitchFamily="34" charset="0"/>
            </a:rPr>
            <a:t>de Marzo al </a:t>
          </a:r>
          <a:r>
            <a:rPr lang="es-ES" sz="1000" baseline="0" dirty="0" smtClean="0">
              <a:solidFill>
                <a:schemeClr val="tx1"/>
              </a:solidFill>
              <a:latin typeface="Arial" pitchFamily="34" charset="0"/>
              <a:cs typeface="Arial" pitchFamily="34" charset="0"/>
            </a:rPr>
            <a:t>15 </a:t>
          </a:r>
          <a:r>
            <a:rPr lang="es-ES" sz="1000" baseline="0" dirty="0">
              <a:solidFill>
                <a:schemeClr val="tx1"/>
              </a:solidFill>
              <a:latin typeface="Arial" pitchFamily="34" charset="0"/>
              <a:cs typeface="Arial" pitchFamily="34" charset="0"/>
            </a:rPr>
            <a:t>de </a:t>
          </a:r>
          <a:r>
            <a:rPr lang="es-ES" sz="1000" dirty="0" smtClean="0">
              <a:solidFill>
                <a:schemeClr val="tx1"/>
              </a:solidFill>
              <a:latin typeface="Arial" pitchFamily="34" charset="0"/>
              <a:cs typeface="Arial" pitchFamily="34" charset="0"/>
            </a:rPr>
            <a:t>Septiembre </a:t>
          </a:r>
          <a:r>
            <a:rPr lang="es-ES" sz="1000" baseline="0" dirty="0" smtClean="0">
              <a:solidFill>
                <a:schemeClr val="tx1"/>
              </a:solidFill>
              <a:latin typeface="Arial" pitchFamily="34" charset="0"/>
              <a:cs typeface="Arial" pitchFamily="34" charset="0"/>
            </a:rPr>
            <a:t>de </a:t>
          </a:r>
          <a:r>
            <a:rPr lang="es-ES" sz="1000" baseline="0" dirty="0">
              <a:solidFill>
                <a:schemeClr val="tx1"/>
              </a:solidFill>
              <a:latin typeface="Arial" pitchFamily="34" charset="0"/>
              <a:cs typeface="Arial" pitchFamily="34" charset="0"/>
            </a:rPr>
            <a:t>2010).</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0.92708</cdr:y>
    </cdr:from>
    <cdr:to>
      <cdr:x>1</cdr:x>
      <cdr:y>1</cdr:y>
    </cdr:to>
    <cdr:sp macro="" textlink="">
      <cdr:nvSpPr>
        <cdr:cNvPr id="2" name="8 CuadroTexto"/>
        <cdr:cNvSpPr txBox="1"/>
      </cdr:nvSpPr>
      <cdr:spPr>
        <a:xfrm xmlns:a="http://schemas.openxmlformats.org/drawingml/2006/main">
          <a:off x="66675" y="2619375"/>
          <a:ext cx="4572000" cy="2000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s-ES" sz="1000" dirty="0">
              <a:solidFill>
                <a:schemeClr val="tx1"/>
              </a:solidFill>
              <a:latin typeface="Arial" pitchFamily="34" charset="0"/>
              <a:cs typeface="Arial" pitchFamily="34" charset="0"/>
            </a:rPr>
            <a:t>FUENTE: Resultado de la encuesta</a:t>
          </a:r>
          <a:r>
            <a:rPr lang="es-ES" sz="1000" baseline="0" dirty="0">
              <a:solidFill>
                <a:schemeClr val="tx1"/>
              </a:solidFill>
              <a:latin typeface="Arial" pitchFamily="34" charset="0"/>
              <a:cs typeface="Arial" pitchFamily="34" charset="0"/>
            </a:rPr>
            <a:t> de satisfacción al cliente Febrero 2010 - Julio 2010.</a:t>
          </a:r>
          <a:endParaRPr lang="es-ES" sz="1000" dirty="0">
            <a:solidFill>
              <a:schemeClr val="tx1"/>
            </a:solidFill>
            <a:latin typeface="Arial" pitchFamily="34" charset="0"/>
            <a:cs typeface="Arial"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0.01769</cdr:x>
      <cdr:y>0.90226</cdr:y>
    </cdr:from>
    <cdr:to>
      <cdr:x>0.97288</cdr:x>
      <cdr:y>0.99747</cdr:y>
    </cdr:to>
    <cdr:sp macro="" textlink="">
      <cdr:nvSpPr>
        <cdr:cNvPr id="2" name="1 CuadroTexto"/>
        <cdr:cNvSpPr txBox="1"/>
      </cdr:nvSpPr>
      <cdr:spPr>
        <a:xfrm xmlns:a="http://schemas.openxmlformats.org/drawingml/2006/main">
          <a:off x="71442" y="4000520"/>
          <a:ext cx="3857647" cy="4221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onstantia"/>
            </a:defRPr>
          </a:lvl1pPr>
          <a:lvl2pPr marL="457200" indent="0">
            <a:defRPr sz="1100">
              <a:latin typeface="Constantia"/>
            </a:defRPr>
          </a:lvl2pPr>
          <a:lvl3pPr marL="914400" indent="0">
            <a:defRPr sz="1100">
              <a:latin typeface="Constantia"/>
            </a:defRPr>
          </a:lvl3pPr>
          <a:lvl4pPr marL="1371600" indent="0">
            <a:defRPr sz="1100">
              <a:latin typeface="Constantia"/>
            </a:defRPr>
          </a:lvl4pPr>
          <a:lvl5pPr marL="1828800" indent="0">
            <a:defRPr sz="1100">
              <a:latin typeface="Constantia"/>
            </a:defRPr>
          </a:lvl5pPr>
          <a:lvl6pPr marL="2286000" indent="0">
            <a:defRPr sz="1100">
              <a:latin typeface="Constantia"/>
            </a:defRPr>
          </a:lvl6pPr>
          <a:lvl7pPr marL="2743200" indent="0">
            <a:defRPr sz="1100">
              <a:latin typeface="Constantia"/>
            </a:defRPr>
          </a:lvl7pPr>
          <a:lvl8pPr marL="3200400" indent="0">
            <a:defRPr sz="1100">
              <a:latin typeface="Constantia"/>
            </a:defRPr>
          </a:lvl8pPr>
          <a:lvl9pPr marL="3657600" indent="0">
            <a:defRPr sz="1100">
              <a:latin typeface="Constantia"/>
            </a:defRPr>
          </a:lvl9pPr>
        </a:lstStyle>
        <a:p xmlns:a="http://schemas.openxmlformats.org/drawingml/2006/main">
          <a:r>
            <a:rPr lang="es-ES" sz="1000" dirty="0">
              <a:solidFill>
                <a:schemeClr val="tx1"/>
              </a:solidFill>
              <a:latin typeface="Arial" pitchFamily="34" charset="0"/>
              <a:cs typeface="Arial" pitchFamily="34" charset="0"/>
            </a:rPr>
            <a:t>FUENTE: Encuesta</a:t>
          </a:r>
          <a:r>
            <a:rPr lang="es-ES" sz="1000" baseline="0" dirty="0">
              <a:solidFill>
                <a:schemeClr val="tx1"/>
              </a:solidFill>
              <a:latin typeface="Arial" pitchFamily="34" charset="0"/>
              <a:cs typeface="Arial" pitchFamily="34" charset="0"/>
            </a:rPr>
            <a:t> de Satisfacción al </a:t>
          </a:r>
          <a:r>
            <a:rPr lang="es-ES" sz="1000" baseline="0" dirty="0" smtClean="0">
              <a:solidFill>
                <a:schemeClr val="tx1"/>
              </a:solidFill>
              <a:latin typeface="Arial" pitchFamily="34" charset="0"/>
              <a:cs typeface="Arial" pitchFamily="34" charset="0"/>
            </a:rPr>
            <a:t>cliente Agosto 2009-Febrero 2010.</a:t>
          </a:r>
          <a:endParaRPr lang="es-ES" sz="1000" dirty="0">
            <a:solidFill>
              <a:schemeClr val="tx1"/>
            </a:solidFill>
            <a:latin typeface="Arial" pitchFamily="34" charset="0"/>
            <a:cs typeface="Arial"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0.90785</cdr:y>
    </cdr:from>
    <cdr:to>
      <cdr:x>0.91146</cdr:x>
      <cdr:y>0.98315</cdr:y>
    </cdr:to>
    <cdr:sp macro="" textlink="">
      <cdr:nvSpPr>
        <cdr:cNvPr id="2" name="1 CuadroTexto"/>
        <cdr:cNvSpPr txBox="1"/>
      </cdr:nvSpPr>
      <cdr:spPr>
        <a:xfrm xmlns:a="http://schemas.openxmlformats.org/drawingml/2006/main">
          <a:off x="0" y="4222770"/>
          <a:ext cx="3681022" cy="35025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s-ES" sz="1000" dirty="0">
              <a:solidFill>
                <a:schemeClr val="tx1"/>
              </a:solidFill>
              <a:latin typeface="Arial" pitchFamily="34" charset="0"/>
              <a:cs typeface="Arial" pitchFamily="34" charset="0"/>
            </a:rPr>
            <a:t>FUENTE: Encuesta</a:t>
          </a:r>
          <a:r>
            <a:rPr lang="es-ES" sz="1000" baseline="0" dirty="0">
              <a:solidFill>
                <a:schemeClr val="tx1"/>
              </a:solidFill>
              <a:latin typeface="Arial" pitchFamily="34" charset="0"/>
              <a:cs typeface="Arial" pitchFamily="34" charset="0"/>
            </a:rPr>
            <a:t> de Satisfacción al cliente Febrero 2010- Julio 2010.</a:t>
          </a:r>
          <a:endParaRPr lang="es-ES" sz="1000" dirty="0">
            <a:solidFill>
              <a:schemeClr val="tx1"/>
            </a:solidFill>
            <a:latin typeface="Arial" pitchFamily="34" charset="0"/>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95159E-34E5-4F8B-8936-92568E45AE61}" type="datetimeFigureOut">
              <a:rPr lang="es-ES" smtClean="0"/>
              <a:pPr/>
              <a:t>04/11/2010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6C46EF-8FFE-4F87-A0F1-6B7C15F2A7C0}"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4C6C46EF-8FFE-4F87-A0F1-6B7C15F2A7C0}" type="slidenum">
              <a:rPr lang="es-ES" smtClean="0"/>
              <a:pPr/>
              <a:t>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01970B5-D9AC-4964-835B-B878D748487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19E7DCC-539B-4440-A9EB-A90C9C23EBA6}" type="datetimeFigureOut">
              <a:rPr lang="es-ES" smtClean="0"/>
              <a:pPr/>
              <a:t>04/11/2010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A01970B5-D9AC-4964-835B-B878D7484874}"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14000" t="10000" r="8000" b="16000"/>
          </a:stretch>
        </a:blipFill>
        <a:effectLst/>
      </p:bgPr>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9E7DCC-539B-4440-A9EB-A90C9C23EBA6}" type="datetimeFigureOut">
              <a:rPr lang="es-ES" smtClean="0"/>
              <a:pPr/>
              <a:t>04/11/2010</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01970B5-D9AC-4964-835B-B878D7484874}"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Hoja_de_c_lculo_de_Microsoft_Office_Excel_97-20031.xls"/></Relationships>
</file>

<file path=ppt/slides/_rels/slide14.xml.rels><?xml version="1.0" encoding="UTF-8" standalone="yes"?>
<Relationships xmlns="http://schemas.openxmlformats.org/package/2006/relationships"><Relationship Id="rId3" Type="http://schemas.openxmlformats.org/officeDocument/2006/relationships/oleObject" Target="../embeddings/Hoja_de_c_lculo_de_Microsoft_Office_Excel_97-20032.xls"/><Relationship Id="rId2" Type="http://schemas.openxmlformats.org/officeDocument/2006/relationships/slideLayout" Target="../slideLayouts/slideLayout4.xml"/><Relationship Id="rId1" Type="http://schemas.openxmlformats.org/officeDocument/2006/relationships/vmlDrawing" Target="../drawings/vmlDrawing2.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962028" y="2571744"/>
            <a:ext cx="7181872" cy="1428760"/>
          </a:xfrm>
        </p:spPr>
        <p:txBody>
          <a:bodyPr>
            <a:noAutofit/>
          </a:bodyPr>
          <a:lstStyle/>
          <a:p>
            <a:pPr algn="ctr"/>
            <a:r>
              <a:rPr lang="es-ES" sz="4000" b="1" dirty="0" smtClean="0">
                <a:solidFill>
                  <a:schemeClr val="tx1"/>
                </a:solidFill>
                <a:latin typeface="Arial" pitchFamily="34" charset="0"/>
                <a:cs typeface="Arial" pitchFamily="34" charset="0"/>
              </a:rPr>
              <a:t>Asignación y Liberación del </a:t>
            </a:r>
            <a:r>
              <a:rPr lang="es-ES" sz="4000" b="1" dirty="0" smtClean="0">
                <a:solidFill>
                  <a:schemeClr val="tx1"/>
                </a:solidFill>
                <a:effectLst/>
                <a:latin typeface="Arial" pitchFamily="34" charset="0"/>
                <a:cs typeface="Arial" pitchFamily="34" charset="0"/>
              </a:rPr>
              <a:t>Servicio</a:t>
            </a:r>
            <a:r>
              <a:rPr lang="es-ES" sz="4000" b="1" dirty="0" smtClean="0">
                <a:solidFill>
                  <a:schemeClr val="tx1"/>
                </a:solidFill>
                <a:latin typeface="Arial" pitchFamily="34" charset="0"/>
                <a:cs typeface="Arial" pitchFamily="34" charset="0"/>
              </a:rPr>
              <a:t> Social</a:t>
            </a:r>
            <a:endParaRPr lang="es-ES" sz="4000" b="1" dirty="0">
              <a:solidFill>
                <a:schemeClr val="tx1"/>
              </a:solidFill>
              <a:latin typeface="Arial" pitchFamily="34" charset="0"/>
              <a:cs typeface="Arial" pitchFamily="34" charset="0"/>
            </a:endParaRPr>
          </a:p>
        </p:txBody>
      </p:sp>
      <p:pic>
        <p:nvPicPr>
          <p:cNvPr id="6" name="5 Marcador de contenido" descr="logo.JPG"/>
          <p:cNvPicPr>
            <a:picLocks noGrp="1" noChangeAspect="1"/>
          </p:cNvPicPr>
          <p:nvPr>
            <p:ph idx="4294967295"/>
          </p:nvPr>
        </p:nvPicPr>
        <p:blipFill>
          <a:blip r:embed="rId2"/>
          <a:stretch>
            <a:fillRect/>
          </a:stretch>
        </p:blipFill>
        <p:spPr>
          <a:xfrm>
            <a:off x="285720" y="285728"/>
            <a:ext cx="1285852" cy="1214446"/>
          </a:xfrm>
          <a:prstGeom prst="rect">
            <a:avLst/>
          </a:prstGeom>
          <a:ln>
            <a:noFill/>
          </a:ln>
          <a:effectLst>
            <a:softEdge rad="112500"/>
          </a:effectLst>
        </p:spPr>
      </p:pic>
      <p:pic>
        <p:nvPicPr>
          <p:cNvPr id="25601" name="Picture 1" descr="E:\logo_becas.png"/>
          <p:cNvPicPr>
            <a:picLocks noChangeAspect="1" noChangeArrowheads="1"/>
          </p:cNvPicPr>
          <p:nvPr/>
        </p:nvPicPr>
        <p:blipFill>
          <a:blip r:embed="rId3" cstate="print"/>
          <a:srcRect/>
          <a:stretch>
            <a:fillRect/>
          </a:stretch>
        </p:blipFill>
        <p:spPr bwMode="auto">
          <a:xfrm>
            <a:off x="7786710" y="357166"/>
            <a:ext cx="1071570" cy="92869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704088"/>
            <a:ext cx="7901014" cy="867524"/>
          </a:xfrm>
        </p:spPr>
        <p:txBody>
          <a:bodyPr>
            <a:normAutofit/>
          </a:bodyPr>
          <a:lstStyle/>
          <a:p>
            <a:r>
              <a:rPr lang="es-ES" sz="3600" b="1" dirty="0" smtClean="0">
                <a:solidFill>
                  <a:schemeClr val="tx1"/>
                </a:solidFill>
                <a:latin typeface="Arial" pitchFamily="34" charset="0"/>
                <a:cs typeface="Arial" pitchFamily="34" charset="0"/>
              </a:rPr>
              <a:t>Encuesta de Ambiente Laboral</a:t>
            </a:r>
            <a:endParaRPr lang="es-ES" sz="3600" b="1" dirty="0">
              <a:solidFill>
                <a:schemeClr val="tx1"/>
              </a:solidFill>
              <a:latin typeface="Arial" pitchFamily="34" charset="0"/>
              <a:cs typeface="Arial" pitchFamily="34" charset="0"/>
            </a:endParaRPr>
          </a:p>
        </p:txBody>
      </p:sp>
      <p:graphicFrame>
        <p:nvGraphicFramePr>
          <p:cNvPr id="5" name="5 Gráfico"/>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9 Gráfico"/>
          <p:cNvGraphicFramePr>
            <a:graphicFrameLocks noGrp="1"/>
          </p:cNvGraphicFramePr>
          <p:nvPr>
            <p:ph sz="half" idx="2"/>
          </p:nvPr>
        </p:nvGraphicFramePr>
        <p:xfrm>
          <a:off x="4714876" y="1928802"/>
          <a:ext cx="4038600" cy="44338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704088"/>
            <a:ext cx="7901014" cy="1143000"/>
          </a:xfrm>
        </p:spPr>
        <p:txBody>
          <a:bodyPr>
            <a:normAutofit/>
          </a:bodyPr>
          <a:lstStyle/>
          <a:p>
            <a:r>
              <a:rPr lang="es-ES" sz="3600" b="1" dirty="0" smtClean="0">
                <a:solidFill>
                  <a:schemeClr val="tx1"/>
                </a:solidFill>
                <a:latin typeface="Arial" pitchFamily="34" charset="0"/>
                <a:cs typeface="Arial" pitchFamily="34" charset="0"/>
              </a:rPr>
              <a:t>Encuesta de Ambiente Laboral</a:t>
            </a:r>
            <a:endParaRPr lang="es-ES" sz="3600" b="1" dirty="0">
              <a:solidFill>
                <a:schemeClr val="tx1"/>
              </a:solidFill>
              <a:latin typeface="Arial" pitchFamily="34" charset="0"/>
              <a:cs typeface="Arial" pitchFamily="34" charset="0"/>
            </a:endParaRPr>
          </a:p>
        </p:txBody>
      </p:sp>
      <p:graphicFrame>
        <p:nvGraphicFramePr>
          <p:cNvPr id="5" name="3 Gráfico"/>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6 Gráfico"/>
          <p:cNvGraphicFramePr>
            <a:graphicFrameLocks noGrp="1"/>
          </p:cNvGraphicFramePr>
          <p:nvPr>
            <p:ph sz="half" idx="2"/>
          </p:nvPr>
        </p:nvGraphicFramePr>
        <p:xfrm>
          <a:off x="4572000" y="2000240"/>
          <a:ext cx="4038600" cy="44338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solidFill>
                  <a:schemeClr val="tx1"/>
                </a:solidFill>
                <a:latin typeface="Arial" pitchFamily="34" charset="0"/>
                <a:cs typeface="Arial" pitchFamily="34" charset="0"/>
              </a:rPr>
              <a:t>Encuesta de Ambiente Laboral</a:t>
            </a:r>
            <a:endParaRPr lang="es-ES" sz="3600" b="1" dirty="0">
              <a:solidFill>
                <a:schemeClr val="tx1"/>
              </a:solidFill>
              <a:latin typeface="Arial" pitchFamily="34" charset="0"/>
              <a:cs typeface="Arial" pitchFamily="34" charset="0"/>
            </a:endParaRPr>
          </a:p>
        </p:txBody>
      </p:sp>
      <p:graphicFrame>
        <p:nvGraphicFramePr>
          <p:cNvPr id="5" name="5 Gráfico"/>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7 Gráfico"/>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solidFill>
                  <a:schemeClr val="tx1"/>
                </a:solidFill>
              </a:rPr>
              <a:t>Encuesta de Ambiente Laboral</a:t>
            </a:r>
            <a:endParaRPr lang="es-ES" sz="3600" b="1" dirty="0">
              <a:solidFill>
                <a:schemeClr val="tx1"/>
              </a:solidFill>
            </a:endParaRPr>
          </a:p>
        </p:txBody>
      </p:sp>
      <p:graphicFrame>
        <p:nvGraphicFramePr>
          <p:cNvPr id="8" name="1 Gráfico"/>
          <p:cNvGraphicFramePr>
            <a:graphicFrameLocks/>
          </p:cNvGraphicFramePr>
          <p:nvPr/>
        </p:nvGraphicFramePr>
        <p:xfrm>
          <a:off x="4633898" y="1928802"/>
          <a:ext cx="4510102" cy="38004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28" name="Object 4"/>
          <p:cNvGraphicFramePr>
            <a:graphicFrameLocks noChangeAspect="1"/>
          </p:cNvGraphicFramePr>
          <p:nvPr/>
        </p:nvGraphicFramePr>
        <p:xfrm>
          <a:off x="428596" y="2071678"/>
          <a:ext cx="3929090" cy="3571900"/>
        </p:xfrm>
        <a:graphic>
          <a:graphicData uri="http://schemas.openxmlformats.org/presentationml/2006/ole">
            <p:oleObj spid="_x0000_s1028" name="Worksheet" r:id="rId4" imgW="3624247" imgH="2040489" progId="Excel.Sheet.8">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1000108"/>
            <a:ext cx="7358114" cy="1214446"/>
          </a:xfrm>
        </p:spPr>
        <p:txBody>
          <a:bodyPr>
            <a:noAutofit/>
          </a:bodyPr>
          <a:lstStyle/>
          <a:p>
            <a:r>
              <a:rPr lang="es-ES" sz="3600" b="1" dirty="0" smtClean="0">
                <a:solidFill>
                  <a:schemeClr val="tx1"/>
                </a:solidFill>
                <a:latin typeface="Arial" pitchFamily="34" charset="0"/>
                <a:cs typeface="Arial" pitchFamily="34" charset="0"/>
              </a:rPr>
              <a:t>Comparativo  por Periodo</a:t>
            </a:r>
            <a:endParaRPr lang="es-ES" sz="3600" b="1" dirty="0">
              <a:solidFill>
                <a:schemeClr val="tx1"/>
              </a:solidFill>
              <a:latin typeface="Arial" pitchFamily="34" charset="0"/>
              <a:cs typeface="Arial" pitchFamily="34" charset="0"/>
            </a:endParaRPr>
          </a:p>
        </p:txBody>
      </p:sp>
      <p:graphicFrame>
        <p:nvGraphicFramePr>
          <p:cNvPr id="2050" name="Object 2"/>
          <p:cNvGraphicFramePr>
            <a:graphicFrameLocks noChangeAspect="1"/>
          </p:cNvGraphicFramePr>
          <p:nvPr/>
        </p:nvGraphicFramePr>
        <p:xfrm>
          <a:off x="857224" y="2500306"/>
          <a:ext cx="7143800" cy="4000527"/>
        </p:xfrm>
        <a:graphic>
          <a:graphicData uri="http://schemas.openxmlformats.org/presentationml/2006/ole">
            <p:oleObj spid="_x0000_s2050" name="Worksheet" r:id="rId3" imgW="3971910" imgH="1895474" progId="Excel.Sheet.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500034" y="1071546"/>
            <a:ext cx="7772400" cy="897818"/>
          </a:xfrm>
        </p:spPr>
        <p:txBody>
          <a:bodyPr/>
          <a:lstStyle/>
          <a:p>
            <a:r>
              <a:rPr lang="es-ES" sz="3600" dirty="0" smtClean="0">
                <a:solidFill>
                  <a:schemeClr val="tx1"/>
                </a:solidFill>
                <a:effectLst/>
                <a:latin typeface="Arial" pitchFamily="34" charset="0"/>
                <a:cs typeface="Arial" pitchFamily="34" charset="0"/>
              </a:rPr>
              <a:t>Acciones	</a:t>
            </a:r>
            <a:endParaRPr lang="es-ES" sz="3600" dirty="0">
              <a:solidFill>
                <a:schemeClr val="tx1"/>
              </a:solidFill>
              <a:effectLst/>
              <a:latin typeface="Arial" pitchFamily="34" charset="0"/>
              <a:cs typeface="Arial" pitchFamily="34" charset="0"/>
            </a:endParaRPr>
          </a:p>
        </p:txBody>
      </p:sp>
      <p:sp>
        <p:nvSpPr>
          <p:cNvPr id="6" name="5 Marcador de texto"/>
          <p:cNvSpPr>
            <a:spLocks noGrp="1"/>
          </p:cNvSpPr>
          <p:nvPr>
            <p:ph type="body" idx="1"/>
          </p:nvPr>
        </p:nvSpPr>
        <p:spPr>
          <a:xfrm>
            <a:off x="530352" y="2214554"/>
            <a:ext cx="7772400" cy="4214842"/>
          </a:xfrm>
        </p:spPr>
        <p:txBody>
          <a:bodyPr/>
          <a:lstStyle/>
          <a:p>
            <a:r>
              <a:rPr lang="es-ES" dirty="0" smtClean="0">
                <a:latin typeface="Arial" pitchFamily="34" charset="0"/>
                <a:cs typeface="Arial" pitchFamily="34" charset="0"/>
              </a:rPr>
              <a:t>Reuniones del Círculo de calidad de la Dirección de Servicio Social y Becas</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5800" y="1000108"/>
            <a:ext cx="5886464" cy="676294"/>
          </a:xfrm>
        </p:spPr>
        <p:txBody>
          <a:bodyPr>
            <a:normAutofit/>
          </a:bodyPr>
          <a:lstStyle/>
          <a:p>
            <a:r>
              <a:rPr lang="es-ES" sz="3600" b="1" dirty="0" smtClean="0">
                <a:solidFill>
                  <a:schemeClr val="tx1"/>
                </a:solidFill>
                <a:latin typeface="Arial" pitchFamily="34" charset="0"/>
                <a:cs typeface="Arial" pitchFamily="34" charset="0"/>
              </a:rPr>
              <a:t>Objetivo de Calidad</a:t>
            </a:r>
            <a:endParaRPr lang="es-ES" sz="3600" b="1" dirty="0">
              <a:solidFill>
                <a:schemeClr val="tx1"/>
              </a:solidFill>
              <a:latin typeface="Arial" pitchFamily="34" charset="0"/>
              <a:cs typeface="Arial" pitchFamily="34" charset="0"/>
            </a:endParaRPr>
          </a:p>
        </p:txBody>
      </p:sp>
      <p:sp>
        <p:nvSpPr>
          <p:cNvPr id="5" name="4 Marcador de texto"/>
          <p:cNvSpPr>
            <a:spLocks noGrp="1"/>
          </p:cNvSpPr>
          <p:nvPr>
            <p:ph type="body" idx="2"/>
          </p:nvPr>
        </p:nvSpPr>
        <p:spPr>
          <a:xfrm>
            <a:off x="685800" y="2071678"/>
            <a:ext cx="2743200" cy="4286280"/>
          </a:xfrm>
        </p:spPr>
        <p:txBody>
          <a:bodyPr>
            <a:normAutofit lnSpcReduction="10000"/>
          </a:bodyPr>
          <a:lstStyle/>
          <a:p>
            <a:pPr algn="just"/>
            <a:r>
              <a:rPr lang="es-ES" sz="1600" b="1" dirty="0" smtClean="0">
                <a:latin typeface="Arial" pitchFamily="34" charset="0"/>
                <a:cs typeface="Arial" pitchFamily="34" charset="0"/>
              </a:rPr>
              <a:t>El objetivo de calidad fue replanteado el 15 de Marzo de 2010, y en una medición parcial a Mayo del mismo año se  detecto que el % logrado era del 85% , es decir que el 15% de los tramites de asignación y liberación al servicio social no corresponden al plazo establecido en el objetivo, en la medición semestral se detectan la eficacia de las acciones emprendidas una vez detectadas esta situación pues el % Logrado en esta medición es del 93%,  con solo el 7% No Logrado.</a:t>
            </a:r>
            <a:endParaRPr lang="es-ES" sz="1600" b="1" dirty="0">
              <a:latin typeface="Arial" pitchFamily="34" charset="0"/>
              <a:cs typeface="Arial" pitchFamily="34" charset="0"/>
            </a:endParaRPr>
          </a:p>
        </p:txBody>
      </p:sp>
      <p:graphicFrame>
        <p:nvGraphicFramePr>
          <p:cNvPr id="4" name="7 Gráfico"/>
          <p:cNvGraphicFramePr>
            <a:graphicFrameLocks noGrp="1"/>
          </p:cNvGraphicFramePr>
          <p:nvPr>
            <p:ph sz="half" idx="1"/>
          </p:nvPr>
        </p:nvGraphicFramePr>
        <p:xfrm>
          <a:off x="3714744" y="2143116"/>
          <a:ext cx="5111750" cy="44624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a:xfrm>
            <a:off x="357158" y="928670"/>
            <a:ext cx="7851648" cy="842954"/>
          </a:xfrm>
        </p:spPr>
        <p:txBody>
          <a:bodyPr>
            <a:normAutofit/>
          </a:bodyPr>
          <a:lstStyle/>
          <a:p>
            <a:pPr algn="l"/>
            <a:r>
              <a:rPr lang="es-ES" sz="3600" dirty="0" smtClean="0">
                <a:solidFill>
                  <a:schemeClr val="tx1"/>
                </a:solidFill>
                <a:effectLst/>
                <a:latin typeface="Arial" pitchFamily="34" charset="0"/>
                <a:cs typeface="Arial" pitchFamily="34" charset="0"/>
              </a:rPr>
              <a:t>Acciones</a:t>
            </a:r>
            <a:endParaRPr lang="es-ES" sz="3600" dirty="0">
              <a:solidFill>
                <a:schemeClr val="tx1"/>
              </a:solidFill>
              <a:effectLst/>
              <a:latin typeface="Arial" pitchFamily="34" charset="0"/>
              <a:cs typeface="Arial" pitchFamily="34" charset="0"/>
            </a:endParaRPr>
          </a:p>
        </p:txBody>
      </p:sp>
      <p:sp>
        <p:nvSpPr>
          <p:cNvPr id="6" name="5 Subtítulo"/>
          <p:cNvSpPr>
            <a:spLocks noGrp="1"/>
          </p:cNvSpPr>
          <p:nvPr>
            <p:ph type="subTitle" idx="1"/>
          </p:nvPr>
        </p:nvSpPr>
        <p:spPr>
          <a:xfrm>
            <a:off x="857224" y="1857364"/>
            <a:ext cx="7643866" cy="4643470"/>
          </a:xfrm>
        </p:spPr>
        <p:txBody>
          <a:bodyPr>
            <a:noAutofit/>
          </a:bodyPr>
          <a:lstStyle/>
          <a:p>
            <a:pPr algn="just"/>
            <a:r>
              <a:rPr lang="es-MX" sz="1600" b="1" dirty="0" smtClean="0">
                <a:latin typeface="Arial" pitchFamily="34" charset="0"/>
                <a:cs typeface="Arial" pitchFamily="34" charset="0"/>
              </a:rPr>
              <a:t>Realizar reunión con el personal involucrado en el procedimiento de asignación y liberación del servicio social PR-SS-01, para revisar el objetivo de calidad.</a:t>
            </a:r>
            <a:endParaRPr lang="es-ES" sz="1600" b="1" dirty="0" smtClean="0">
              <a:latin typeface="Arial" pitchFamily="34" charset="0"/>
              <a:cs typeface="Arial" pitchFamily="34" charset="0"/>
            </a:endParaRPr>
          </a:p>
          <a:p>
            <a:pPr algn="just"/>
            <a:r>
              <a:rPr lang="es-MX" sz="1600" b="1" dirty="0" smtClean="0">
                <a:latin typeface="Arial" pitchFamily="34" charset="0"/>
                <a:cs typeface="Arial" pitchFamily="34" charset="0"/>
              </a:rPr>
              <a:t> </a:t>
            </a:r>
            <a:endParaRPr lang="es-ES" sz="1600" b="1" dirty="0" smtClean="0">
              <a:latin typeface="Arial" pitchFamily="34" charset="0"/>
              <a:cs typeface="Arial" pitchFamily="34" charset="0"/>
            </a:endParaRPr>
          </a:p>
          <a:p>
            <a:pPr algn="just"/>
            <a:r>
              <a:rPr lang="es-MX" sz="1600" b="1" dirty="0" smtClean="0">
                <a:latin typeface="Arial" pitchFamily="34" charset="0"/>
                <a:cs typeface="Arial" pitchFamily="34" charset="0"/>
              </a:rPr>
              <a:t>Solicitar al responsable del Sistema de Información del Servicio Social, dependiente de la Dirección de Recursos Humanos, la modificación del mismo para que  en los FT-SS-05 y FT-SS-07 se establezca la firma electrónica.</a:t>
            </a:r>
          </a:p>
          <a:p>
            <a:pPr algn="l"/>
            <a:endParaRPr lang="es-ES_tradnl" sz="1600" b="1" dirty="0" smtClean="0">
              <a:latin typeface="Arial" pitchFamily="34" charset="0"/>
              <a:cs typeface="Arial" pitchFamily="34" charset="0"/>
            </a:endParaRPr>
          </a:p>
          <a:p>
            <a:pPr algn="l"/>
            <a:r>
              <a:rPr lang="es-ES_tradnl" sz="1600" b="1" dirty="0" smtClean="0">
                <a:latin typeface="Arial" pitchFamily="34" charset="0"/>
                <a:cs typeface="Arial" pitchFamily="34" charset="0"/>
              </a:rPr>
              <a:t>Realizar una planeación calendarizada de la adquisición de material necesario para los documentos de asignación y liberación del servicio social.</a:t>
            </a:r>
            <a:endParaRPr lang="es-ES" sz="1600" b="1" dirty="0" smtClean="0">
              <a:latin typeface="Arial" pitchFamily="34" charset="0"/>
              <a:cs typeface="Arial" pitchFamily="34" charset="0"/>
            </a:endParaRPr>
          </a:p>
          <a:p>
            <a:pPr algn="l"/>
            <a:r>
              <a:rPr lang="es-ES_tradnl" sz="1600" b="1" dirty="0" smtClean="0">
                <a:latin typeface="Arial" pitchFamily="34" charset="0"/>
                <a:cs typeface="Arial" pitchFamily="34" charset="0"/>
              </a:rPr>
              <a:t> </a:t>
            </a:r>
            <a:endParaRPr lang="es-ES" sz="1600" b="1" dirty="0" smtClean="0">
              <a:latin typeface="Arial" pitchFamily="34" charset="0"/>
              <a:cs typeface="Arial" pitchFamily="34" charset="0"/>
            </a:endParaRPr>
          </a:p>
          <a:p>
            <a:pPr algn="l"/>
            <a:r>
              <a:rPr lang="es-ES_tradnl" sz="1600" b="1" dirty="0" smtClean="0">
                <a:latin typeface="Arial" pitchFamily="34" charset="0"/>
                <a:cs typeface="Arial" pitchFamily="34" charset="0"/>
              </a:rPr>
              <a:t> Solicitar a la instancia correspondiente, por el problema actual y varios más detectados, el desarrollo de un nuevo sistema de información de servicio social.</a:t>
            </a:r>
            <a:endParaRPr lang="es-ES" sz="1600" b="1" dirty="0" smtClean="0">
              <a:latin typeface="Arial" pitchFamily="34" charset="0"/>
              <a:cs typeface="Arial" pitchFamily="34" charset="0"/>
            </a:endParaRPr>
          </a:p>
          <a:p>
            <a:pPr algn="l"/>
            <a:r>
              <a:rPr lang="es-MX" sz="1600" b="1" dirty="0" smtClean="0">
                <a:latin typeface="Arial" pitchFamily="34" charset="0"/>
                <a:cs typeface="Arial" pitchFamily="34" charset="0"/>
              </a:rPr>
              <a:t> </a:t>
            </a:r>
            <a:endParaRPr lang="es-ES" sz="16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5800" y="1071546"/>
            <a:ext cx="6886596" cy="604856"/>
          </a:xfrm>
        </p:spPr>
        <p:txBody>
          <a:bodyPr/>
          <a:lstStyle/>
          <a:p>
            <a:r>
              <a:rPr lang="es-ES" sz="3600" b="1" dirty="0" smtClean="0">
                <a:solidFill>
                  <a:schemeClr val="tx1"/>
                </a:solidFill>
              </a:rPr>
              <a:t>En cuesta de Satisfacción al Cliente</a:t>
            </a:r>
            <a:endParaRPr lang="es-ES" sz="3600" b="1" dirty="0">
              <a:solidFill>
                <a:schemeClr val="tx1"/>
              </a:solidFill>
            </a:endParaRPr>
          </a:p>
        </p:txBody>
      </p:sp>
      <p:sp>
        <p:nvSpPr>
          <p:cNvPr id="3" name="2 Marcador de texto"/>
          <p:cNvSpPr>
            <a:spLocks noGrp="1"/>
          </p:cNvSpPr>
          <p:nvPr>
            <p:ph type="body" idx="2"/>
          </p:nvPr>
        </p:nvSpPr>
        <p:spPr>
          <a:xfrm>
            <a:off x="5857884" y="1857364"/>
            <a:ext cx="2743200" cy="4572000"/>
          </a:xfrm>
        </p:spPr>
        <p:txBody>
          <a:bodyPr>
            <a:normAutofit/>
          </a:bodyPr>
          <a:lstStyle/>
          <a:p>
            <a:pPr algn="just"/>
            <a:r>
              <a:rPr lang="es-ES" sz="1600" b="1" dirty="0" smtClean="0">
                <a:latin typeface="Arial" pitchFamily="34" charset="0"/>
                <a:cs typeface="Arial" pitchFamily="34" charset="0"/>
              </a:rPr>
              <a:t>Con relación a la percepción del cliente hacia el servicio que se otorga en la asignación y liberación del servicio social, se desprende que de 85 usuarios encuestados en el periodo Febrero–Julio 2010, el resultado a mejorado  ligeramente, tomando como base el resultado general de las encuestas levantadas, ya que en el  periodo anterior el % logrado era del 73%, con relación al 75% actual.</a:t>
            </a:r>
            <a:endParaRPr lang="es-ES" sz="1600" b="1" dirty="0">
              <a:latin typeface="Arial" pitchFamily="34" charset="0"/>
              <a:cs typeface="Arial" pitchFamily="34" charset="0"/>
            </a:endParaRPr>
          </a:p>
        </p:txBody>
      </p:sp>
      <p:graphicFrame>
        <p:nvGraphicFramePr>
          <p:cNvPr id="7" name="9 Gráfico"/>
          <p:cNvGraphicFramePr>
            <a:graphicFrameLocks noGrp="1"/>
          </p:cNvGraphicFramePr>
          <p:nvPr>
            <p:ph sz="half" idx="1"/>
          </p:nvPr>
        </p:nvGraphicFramePr>
        <p:xfrm>
          <a:off x="500034" y="1857364"/>
          <a:ext cx="511175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857224" y="785794"/>
            <a:ext cx="7829576" cy="928694"/>
          </a:xfrm>
        </p:spPr>
        <p:txBody>
          <a:bodyPr>
            <a:normAutofit/>
          </a:bodyPr>
          <a:lstStyle/>
          <a:p>
            <a:r>
              <a:rPr lang="es-ES" sz="1800" b="1" dirty="0" smtClean="0">
                <a:solidFill>
                  <a:schemeClr val="tx1"/>
                </a:solidFill>
                <a:latin typeface="Arial" pitchFamily="34" charset="0"/>
                <a:cs typeface="Arial" pitchFamily="34" charset="0"/>
              </a:rPr>
              <a:t>Con relación a la 6ª pregunta, que tiene como propósito conocer de forma directa la opinión de los usuarios sobre que podemos mejorar del tramite y del servicio la opinión fue la siguiente:</a:t>
            </a:r>
            <a:endParaRPr lang="es-ES" sz="1800" b="1" dirty="0">
              <a:solidFill>
                <a:schemeClr val="tx1"/>
              </a:solidFill>
              <a:latin typeface="Arial" pitchFamily="34" charset="0"/>
              <a:cs typeface="Arial" pitchFamily="34" charset="0"/>
            </a:endParaRPr>
          </a:p>
        </p:txBody>
      </p:sp>
      <p:graphicFrame>
        <p:nvGraphicFramePr>
          <p:cNvPr id="7" name="Chart 7"/>
          <p:cNvGraphicFramePr>
            <a:graphicFrameLocks noGrp="1"/>
          </p:cNvGraphicFramePr>
          <p:nvPr>
            <p:ph sz="half" idx="1"/>
          </p:nvPr>
        </p:nvGraphicFramePr>
        <p:xfrm>
          <a:off x="428596" y="1928802"/>
          <a:ext cx="4038600" cy="4433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9 Gráfico"/>
          <p:cNvGraphicFramePr>
            <a:graphicFrameLocks noGrp="1"/>
          </p:cNvGraphicFramePr>
          <p:nvPr>
            <p:ph sz="half" idx="2"/>
          </p:nvPr>
        </p:nvGraphicFramePr>
        <p:xfrm>
          <a:off x="4643438" y="1928803"/>
          <a:ext cx="4038600" cy="4429156"/>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9 Conector recto"/>
          <p:cNvCxnSpPr/>
          <p:nvPr/>
        </p:nvCxnSpPr>
        <p:spPr>
          <a:xfrm rot="5400000" flipH="1" flipV="1">
            <a:off x="2286778" y="4428338"/>
            <a:ext cx="457203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a:xfrm>
            <a:off x="571472" y="1142984"/>
            <a:ext cx="6896120" cy="928694"/>
          </a:xfrm>
        </p:spPr>
        <p:txBody>
          <a:bodyPr>
            <a:normAutofit/>
          </a:bodyPr>
          <a:lstStyle/>
          <a:p>
            <a:pPr algn="l"/>
            <a:r>
              <a:rPr lang="es-ES" sz="3600" dirty="0" smtClean="0">
                <a:solidFill>
                  <a:schemeClr val="tx1"/>
                </a:solidFill>
                <a:effectLst/>
                <a:latin typeface="Arial" pitchFamily="34" charset="0"/>
                <a:cs typeface="Arial" pitchFamily="34" charset="0"/>
              </a:rPr>
              <a:t>Acciones</a:t>
            </a:r>
            <a:endParaRPr lang="es-ES" sz="3600" dirty="0">
              <a:solidFill>
                <a:schemeClr val="tx1"/>
              </a:solidFill>
              <a:effectLst/>
              <a:latin typeface="Arial" pitchFamily="34" charset="0"/>
              <a:cs typeface="Arial" pitchFamily="34" charset="0"/>
            </a:endParaRPr>
          </a:p>
        </p:txBody>
      </p:sp>
      <p:sp>
        <p:nvSpPr>
          <p:cNvPr id="6" name="5 Subtítulo"/>
          <p:cNvSpPr>
            <a:spLocks noGrp="1"/>
          </p:cNvSpPr>
          <p:nvPr>
            <p:ph type="subTitle" idx="1"/>
          </p:nvPr>
        </p:nvSpPr>
        <p:spPr>
          <a:xfrm>
            <a:off x="642910" y="2428868"/>
            <a:ext cx="7854696" cy="3071834"/>
          </a:xfrm>
        </p:spPr>
        <p:txBody>
          <a:bodyPr>
            <a:noAutofit/>
          </a:bodyPr>
          <a:lstStyle/>
          <a:p>
            <a:pPr algn="just"/>
            <a:r>
              <a:rPr lang="es-MX" sz="1800" b="1" dirty="0" smtClean="0">
                <a:latin typeface="Arial" pitchFamily="34" charset="0"/>
                <a:cs typeface="Arial" pitchFamily="34" charset="0"/>
              </a:rPr>
              <a:t>Reuniones bimensuales con los responsables de servicio social.</a:t>
            </a:r>
            <a:endParaRPr lang="es-ES" sz="1800" b="1" dirty="0" smtClean="0">
              <a:latin typeface="Arial" pitchFamily="34" charset="0"/>
              <a:cs typeface="Arial" pitchFamily="34" charset="0"/>
            </a:endParaRPr>
          </a:p>
          <a:p>
            <a:pPr algn="just"/>
            <a:r>
              <a:rPr lang="es-MX" sz="1800" b="1" dirty="0" smtClean="0">
                <a:latin typeface="Arial" pitchFamily="34" charset="0"/>
                <a:cs typeface="Arial" pitchFamily="34" charset="0"/>
              </a:rPr>
              <a:t> </a:t>
            </a:r>
            <a:endParaRPr lang="es-ES" sz="1800" b="1" dirty="0" smtClean="0">
              <a:latin typeface="Arial" pitchFamily="34" charset="0"/>
              <a:cs typeface="Arial" pitchFamily="34" charset="0"/>
            </a:endParaRPr>
          </a:p>
          <a:p>
            <a:pPr algn="just"/>
            <a:r>
              <a:rPr lang="es-MX" sz="1800" b="1" dirty="0" smtClean="0">
                <a:latin typeface="Arial" pitchFamily="34" charset="0"/>
                <a:cs typeface="Arial" pitchFamily="34" charset="0"/>
              </a:rPr>
              <a:t>Implementación de un seminario de servicio social.</a:t>
            </a:r>
            <a:endParaRPr lang="es-ES" sz="1800" b="1" dirty="0" smtClean="0">
              <a:latin typeface="Arial" pitchFamily="34" charset="0"/>
              <a:cs typeface="Arial" pitchFamily="34" charset="0"/>
            </a:endParaRPr>
          </a:p>
          <a:p>
            <a:pPr algn="just"/>
            <a:r>
              <a:rPr lang="es-MX" sz="1800" b="1" dirty="0" smtClean="0">
                <a:latin typeface="Arial" pitchFamily="34" charset="0"/>
                <a:cs typeface="Arial" pitchFamily="34" charset="0"/>
              </a:rPr>
              <a:t> </a:t>
            </a:r>
            <a:endParaRPr lang="es-ES" sz="1800" b="1" dirty="0" smtClean="0">
              <a:latin typeface="Arial" pitchFamily="34" charset="0"/>
              <a:cs typeface="Arial" pitchFamily="34" charset="0"/>
            </a:endParaRPr>
          </a:p>
          <a:p>
            <a:pPr algn="just"/>
            <a:r>
              <a:rPr lang="es-MX" sz="1800" b="1" dirty="0" smtClean="0">
                <a:latin typeface="Arial" pitchFamily="34" charset="0"/>
                <a:cs typeface="Arial" pitchFamily="34" charset="0"/>
              </a:rPr>
              <a:t>Implementar mecanismos de difusión e información del servicio social.</a:t>
            </a:r>
          </a:p>
          <a:p>
            <a:pPr algn="just"/>
            <a:endParaRPr lang="es-MX" sz="1800" b="1" dirty="0" smtClean="0">
              <a:latin typeface="Arial" pitchFamily="34" charset="0"/>
              <a:cs typeface="Arial" pitchFamily="34" charset="0"/>
            </a:endParaRPr>
          </a:p>
          <a:p>
            <a:pPr algn="l"/>
            <a:r>
              <a:rPr lang="es-ES_tradnl" sz="1800" b="1" dirty="0" smtClean="0">
                <a:latin typeface="Arial" pitchFamily="34" charset="0"/>
                <a:cs typeface="Arial" pitchFamily="34" charset="0"/>
              </a:rPr>
              <a:t>Solicitar a la instancia correspondiente, por el problema actual y varios más detectados, el desarrollo de un nuevo sistema de información de servicio social.</a:t>
            </a:r>
            <a:endParaRPr lang="es-ES" sz="1800" b="1" dirty="0" smtClean="0">
              <a:latin typeface="Arial" pitchFamily="34" charset="0"/>
              <a:cs typeface="Arial" pitchFamily="34" charset="0"/>
            </a:endParaRPr>
          </a:p>
          <a:p>
            <a:pPr algn="just"/>
            <a:endParaRPr lang="es-MX" sz="1800" b="1" dirty="0" smtClean="0">
              <a:latin typeface="Arial" pitchFamily="34" charset="0"/>
              <a:cs typeface="Arial" pitchFamily="34" charset="0"/>
            </a:endParaRPr>
          </a:p>
          <a:p>
            <a:pPr algn="just"/>
            <a:endParaRPr lang="es-ES" sz="1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00100" y="704088"/>
            <a:ext cx="7686700" cy="1143000"/>
          </a:xfrm>
        </p:spPr>
        <p:txBody>
          <a:bodyPr>
            <a:normAutofit/>
          </a:bodyPr>
          <a:lstStyle/>
          <a:p>
            <a:r>
              <a:rPr lang="es-ES" sz="3600" b="1" dirty="0" smtClean="0">
                <a:solidFill>
                  <a:schemeClr val="tx1"/>
                </a:solidFill>
                <a:latin typeface="Arial" pitchFamily="34" charset="0"/>
                <a:cs typeface="Arial" pitchFamily="34" charset="0"/>
              </a:rPr>
              <a:t>SNC</a:t>
            </a:r>
            <a:endParaRPr lang="es-ES" sz="3600" b="1" dirty="0">
              <a:solidFill>
                <a:schemeClr val="tx1"/>
              </a:solidFill>
              <a:latin typeface="Arial" pitchFamily="34" charset="0"/>
              <a:cs typeface="Arial" pitchFamily="34" charset="0"/>
            </a:endParaRPr>
          </a:p>
        </p:txBody>
      </p:sp>
      <p:sp>
        <p:nvSpPr>
          <p:cNvPr id="8" name="7 CuadroTexto"/>
          <p:cNvSpPr txBox="1"/>
          <p:nvPr/>
        </p:nvSpPr>
        <p:spPr>
          <a:xfrm>
            <a:off x="1000100" y="2500306"/>
            <a:ext cx="2286016" cy="3046988"/>
          </a:xfrm>
          <a:prstGeom prst="rect">
            <a:avLst/>
          </a:prstGeom>
          <a:noFill/>
        </p:spPr>
        <p:txBody>
          <a:bodyPr wrap="square" rtlCol="0">
            <a:spAutoFit/>
          </a:bodyPr>
          <a:lstStyle/>
          <a:p>
            <a:pPr algn="just"/>
            <a:r>
              <a:rPr lang="es-ES" sz="1600" dirty="0" smtClean="0">
                <a:latin typeface="Arial" pitchFamily="34" charset="0"/>
                <a:cs typeface="Arial" pitchFamily="34" charset="0"/>
              </a:rPr>
              <a:t>El número de SNC detectados en el periodo Septiembre-Octubre son solo 11 con naturaleza diferentes, aunque su recurrencia es preocupante pero aun se esperan resultado de las acciones que se han emprendido para disminuirlas.</a:t>
            </a:r>
            <a:endParaRPr lang="es-ES" sz="1600" dirty="0">
              <a:latin typeface="Arial" pitchFamily="34" charset="0"/>
              <a:cs typeface="Arial" pitchFamily="34" charset="0"/>
            </a:endParaRPr>
          </a:p>
        </p:txBody>
      </p:sp>
      <p:graphicFrame>
        <p:nvGraphicFramePr>
          <p:cNvPr id="10" name="4 Gráfico"/>
          <p:cNvGraphicFramePr>
            <a:graphicFrameLocks noGrp="1"/>
          </p:cNvGraphicFramePr>
          <p:nvPr>
            <p:ph idx="1"/>
          </p:nvPr>
        </p:nvGraphicFramePr>
        <p:xfrm>
          <a:off x="3786182" y="1714488"/>
          <a:ext cx="500066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1500174"/>
            <a:ext cx="4357718" cy="571504"/>
          </a:xfrm>
        </p:spPr>
        <p:txBody>
          <a:bodyPr>
            <a:normAutofit/>
          </a:bodyPr>
          <a:lstStyle/>
          <a:p>
            <a:pPr algn="l"/>
            <a:r>
              <a:rPr lang="es-ES" sz="3600" dirty="0" smtClean="0">
                <a:solidFill>
                  <a:schemeClr val="tx1"/>
                </a:solidFill>
                <a:effectLst/>
                <a:latin typeface="Arial" pitchFamily="34" charset="0"/>
                <a:cs typeface="Arial" pitchFamily="34" charset="0"/>
              </a:rPr>
              <a:t>ACCIONES</a:t>
            </a:r>
            <a:endParaRPr lang="es-ES" sz="3600" dirty="0">
              <a:solidFill>
                <a:schemeClr val="tx1"/>
              </a:solidFill>
              <a:effectLst/>
              <a:latin typeface="Arial" pitchFamily="34" charset="0"/>
              <a:cs typeface="Arial" pitchFamily="34" charset="0"/>
            </a:endParaRPr>
          </a:p>
        </p:txBody>
      </p:sp>
      <p:sp>
        <p:nvSpPr>
          <p:cNvPr id="3" name="2 Subtítulo"/>
          <p:cNvSpPr>
            <a:spLocks noGrp="1"/>
          </p:cNvSpPr>
          <p:nvPr>
            <p:ph type="subTitle" idx="1"/>
          </p:nvPr>
        </p:nvSpPr>
        <p:spPr>
          <a:xfrm>
            <a:off x="785786" y="2285992"/>
            <a:ext cx="7602310" cy="3714776"/>
          </a:xfrm>
        </p:spPr>
        <p:txBody>
          <a:bodyPr>
            <a:noAutofit/>
          </a:bodyPr>
          <a:lstStyle/>
          <a:p>
            <a:pPr algn="just"/>
            <a:r>
              <a:rPr lang="es-MX" sz="1600" b="1" dirty="0" smtClean="0">
                <a:latin typeface="Arial" pitchFamily="34" charset="0"/>
                <a:cs typeface="Arial" pitchFamily="34" charset="0"/>
              </a:rPr>
              <a:t>Establecer como documento esencial para verificar el nombre del alumno en la asignación al servicio social, el historial académico o constancia de créditos cursados. </a:t>
            </a:r>
          </a:p>
          <a:p>
            <a:pPr algn="just"/>
            <a:endParaRPr lang="es-MX" sz="1600" b="1" dirty="0" smtClean="0">
              <a:latin typeface="Arial" pitchFamily="34" charset="0"/>
              <a:cs typeface="Arial" pitchFamily="34" charset="0"/>
            </a:endParaRPr>
          </a:p>
          <a:p>
            <a:pPr algn="just"/>
            <a:r>
              <a:rPr lang="es-MX" sz="1600" b="1" dirty="0" smtClean="0">
                <a:latin typeface="Arial" pitchFamily="34" charset="0"/>
                <a:cs typeface="Arial" pitchFamily="34" charset="0"/>
              </a:rPr>
              <a:t>Brindar más tiempo a los usuarios que tramiten su asignación y liberación del servicio social, para verificar los documentos del trámite.  </a:t>
            </a:r>
          </a:p>
          <a:p>
            <a:pPr algn="just"/>
            <a:endParaRPr lang="es-ES" sz="1600" b="1" dirty="0" smtClean="0">
              <a:latin typeface="Arial" pitchFamily="34" charset="0"/>
              <a:cs typeface="Arial" pitchFamily="34" charset="0"/>
            </a:endParaRPr>
          </a:p>
          <a:p>
            <a:pPr algn="just"/>
            <a:r>
              <a:rPr lang="es-MX" sz="1600" b="1" dirty="0" smtClean="0">
                <a:latin typeface="Arial" pitchFamily="34" charset="0"/>
                <a:cs typeface="Arial" pitchFamily="34" charset="0"/>
              </a:rPr>
              <a:t>Elaborar y aplicar un diagrama operativo para la recepción y el trámite de asignación y liberación del servicio social. </a:t>
            </a:r>
            <a:endParaRPr lang="es-ES" sz="1600" b="1" dirty="0" smtClean="0">
              <a:latin typeface="Arial" pitchFamily="34" charset="0"/>
              <a:cs typeface="Arial" pitchFamily="34" charset="0"/>
            </a:endParaRPr>
          </a:p>
          <a:p>
            <a:pPr algn="just"/>
            <a:r>
              <a:rPr lang="es-MX" sz="1600" b="1" dirty="0" smtClean="0">
                <a:latin typeface="Arial" pitchFamily="34" charset="0"/>
                <a:cs typeface="Arial" pitchFamily="34" charset="0"/>
              </a:rPr>
              <a:t> </a:t>
            </a:r>
            <a:endParaRPr lang="es-ES" sz="1600" b="1" dirty="0" smtClean="0">
              <a:latin typeface="Arial" pitchFamily="34" charset="0"/>
              <a:cs typeface="Arial" pitchFamily="34" charset="0"/>
            </a:endParaRPr>
          </a:p>
          <a:p>
            <a:pPr algn="just"/>
            <a:r>
              <a:rPr lang="es-ES_tradnl" sz="1600" b="1" dirty="0" smtClean="0">
                <a:latin typeface="Arial" pitchFamily="34" charset="0"/>
                <a:cs typeface="Arial" pitchFamily="34" charset="0"/>
              </a:rPr>
              <a:t>Solicitar a la instancia correspondiente, por el problema actual y varios más detectados, el desarrollo de un nuevo sistema de información de servicio social</a:t>
            </a:r>
            <a:endParaRPr lang="es-ES" sz="16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857232"/>
            <a:ext cx="7758138" cy="785818"/>
          </a:xfrm>
        </p:spPr>
        <p:txBody>
          <a:bodyPr>
            <a:normAutofit/>
          </a:bodyPr>
          <a:lstStyle/>
          <a:p>
            <a:r>
              <a:rPr lang="es-ES" sz="3600" b="1" dirty="0" smtClean="0">
                <a:solidFill>
                  <a:schemeClr val="tx1"/>
                </a:solidFill>
                <a:latin typeface="Arial" pitchFamily="34" charset="0"/>
                <a:cs typeface="Arial" pitchFamily="34" charset="0"/>
              </a:rPr>
              <a:t>Encuesta de Ambiente Laboral</a:t>
            </a:r>
            <a:endParaRPr lang="es-ES" sz="3600" b="1" dirty="0">
              <a:solidFill>
                <a:schemeClr val="tx1"/>
              </a:solidFill>
              <a:latin typeface="Arial" pitchFamily="34" charset="0"/>
              <a:cs typeface="Arial" pitchFamily="34" charset="0"/>
            </a:endParaRPr>
          </a:p>
        </p:txBody>
      </p:sp>
      <p:graphicFrame>
        <p:nvGraphicFramePr>
          <p:cNvPr id="5" name="8 Gráfico"/>
          <p:cNvGraphicFramePr>
            <a:graphicFrameLocks noGrp="1"/>
          </p:cNvGraphicFramePr>
          <p:nvPr>
            <p:ph sz="half" idx="1"/>
          </p:nvPr>
        </p:nvGraphicFramePr>
        <p:xfrm>
          <a:off x="457200" y="1920875"/>
          <a:ext cx="4038600" cy="4433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7 Gráfico"/>
          <p:cNvGraphicFramePr>
            <a:graphicFrameLocks noGrp="1"/>
          </p:cNvGraphicFramePr>
          <p:nvPr>
            <p:ph sz="half" idx="2"/>
          </p:nvPr>
        </p:nvGraphicFramePr>
        <p:xfrm>
          <a:off x="4648200" y="1920875"/>
          <a:ext cx="4038600" cy="44338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435</TotalTime>
  <Words>536</Words>
  <Application>Microsoft Office PowerPoint</Application>
  <PresentationFormat>Presentación en pantalla (4:3)</PresentationFormat>
  <Paragraphs>69</Paragraphs>
  <Slides>15</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17" baseType="lpstr">
      <vt:lpstr>Flujo</vt:lpstr>
      <vt:lpstr>Worksheet</vt:lpstr>
      <vt:lpstr>Asignación y Liberación del Servicio Social</vt:lpstr>
      <vt:lpstr>Objetivo de Calidad</vt:lpstr>
      <vt:lpstr>Acciones</vt:lpstr>
      <vt:lpstr>En cuesta de Satisfacción al Cliente</vt:lpstr>
      <vt:lpstr>Con relación a la 6ª pregunta, que tiene como propósito conocer de forma directa la opinión de los usuarios sobre que podemos mejorar del tramite y del servicio la opinión fue la siguiente:</vt:lpstr>
      <vt:lpstr>Acciones</vt:lpstr>
      <vt:lpstr>SNC</vt:lpstr>
      <vt:lpstr>ACCIONES</vt:lpstr>
      <vt:lpstr>Encuesta de Ambiente Laboral</vt:lpstr>
      <vt:lpstr>Encuesta de Ambiente Laboral</vt:lpstr>
      <vt:lpstr>Encuesta de Ambiente Laboral</vt:lpstr>
      <vt:lpstr>Encuesta de Ambiente Laboral</vt:lpstr>
      <vt:lpstr>Encuesta de Ambiente Laboral</vt:lpstr>
      <vt:lpstr>Comparativo  por Periodo</vt:lpstr>
      <vt:lpstr>Acciones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ADMIN7</dc:creator>
  <cp:lastModifiedBy>ADMIN7</cp:lastModifiedBy>
  <cp:revision>50</cp:revision>
  <dcterms:created xsi:type="dcterms:W3CDTF">2010-10-27T16:18:39Z</dcterms:created>
  <dcterms:modified xsi:type="dcterms:W3CDTF">2010-11-04T20:22:27Z</dcterms:modified>
</cp:coreProperties>
</file>